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88" autoAdjust="0"/>
    <p:restoredTop sz="94624" autoAdjust="0"/>
  </p:normalViewPr>
  <p:slideViewPr>
    <p:cSldViewPr>
      <p:cViewPr varScale="1">
        <p:scale>
          <a:sx n="69" d="100"/>
          <a:sy n="69" d="100"/>
        </p:scale>
        <p:origin x="-141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25.04.2018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25.04.2018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25.04.2018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92%D0%BE%D1%80%D0%BE%D0%BD%D0%B5%D0%B6%D1%81%D0%BA%D0%B8%D0%B9_%D1%84%D1%80%D0%BE%D0%BD%D1%82" TargetMode="External"/><Relationship Id="rId3" Type="http://schemas.openxmlformats.org/officeDocument/2006/relationships/hyperlink" Target="https://ru.wikipedia.org/wiki/1924" TargetMode="External"/><Relationship Id="rId7" Type="http://schemas.openxmlformats.org/officeDocument/2006/relationships/hyperlink" Target="https://ru.wikipedia.org/wiki/%D0%A0%D0%9A%D0%9A%D0%90" TargetMode="External"/><Relationship Id="rId2" Type="http://schemas.openxmlformats.org/officeDocument/2006/relationships/hyperlink" Target="https://ru.wikipedia.org/wiki/19_%D0%B0%D0%B2%D0%B3%D1%83%D1%81%D1%82%D0%B0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ru.wikipedia.org/wiki/%D0%91%D1%83%D1%80%D1%8F%D1%82-%D0%9C%D0%BE%D0%BD%D0%B3%D0%BE%D0%BB%D1%8C%D1%81%D0%BA%D0%B0%D1%8F_%D0%90%D0%A1%D0%A1%D0%A0" TargetMode="External"/><Relationship Id="rId5" Type="http://schemas.openxmlformats.org/officeDocument/2006/relationships/hyperlink" Target="https://ru.wikipedia.org/wiki/%D0%AD%D1%85%D0%B8%D1%80%D0%B8%D1%82-%D0%91%D1%83%D0%BB%D0%B0%D0%B3%D0%B0%D1%82%D1%81%D0%BA%D0%B8%D0%B9_%D0%B0%D0%B9%D0%BC%D0%B0%D0%BA" TargetMode="External"/><Relationship Id="rId4" Type="http://schemas.openxmlformats.org/officeDocument/2006/relationships/hyperlink" Target="https://ru.wikipedia.org/wiki/%D0%91%D0%B0%D0%B9%D1%82%D0%BE%D0%B3" TargetMode="External"/><Relationship Id="rId9" Type="http://schemas.openxmlformats.org/officeDocument/2006/relationships/hyperlink" Target="https://ru.wikipedia.org/wiki/1-%D0%B9_%D0%A3%D0%BA%D1%80%D0%B0%D0%B8%D0%BD%D1%81%D0%BA%D0%B8%D0%B9_%D1%84%D1%80%D0%BE%D0%BD%D1%82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A5%D0%B0%D0%BD%D1%82%D0%B0%D0%B5%D0%B2,_%D0%92%D0%B0%D1%81%D0%B8%D0%BB%D0%B8%D0%B9_%D0%A5%D0%B0%D1%80%D0%B8%D0%BD%D0%B0%D0%B5%D0%B2%D0%B8%D1%87" TargetMode="External"/><Relationship Id="rId2" Type="http://schemas.openxmlformats.org/officeDocument/2006/relationships/hyperlink" Target="https://ru.wikipedia.org/wiki/%D0%A8%D1%82%D1%83%D1%80%D0%BC_%D0%91%D0%B5%D1%80%D0%BB%D0%B8%D0%BD%D0%B0_(1945)" TargetMode="Externa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3%D0%B5%D1%80%D0%BE%D0%B9_%D0%A1%D0%BE%D0%B2%D0%B5%D1%82%D1%81%D0%BA%D0%BE%D0%B3%D0%BE_%D0%A1%D0%BE%D1%8E%D0%B7%D0%B0" TargetMode="External"/><Relationship Id="rId2" Type="http://schemas.openxmlformats.org/officeDocument/2006/relationships/hyperlink" Target="https://ru.wikipedia.org/wiki/%D0%92%D0%B5%D1%80%D1%85%D0%BE%D0%B2%D0%BD%D1%8B%D0%B9_%D0%A1%D0%BE%D0%B2%D0%B5%D1%82_%D0%A1%D0%A1%D0%A1%D0%A0" TargetMode="External"/><Relationship Id="rId1" Type="http://schemas.openxmlformats.org/officeDocument/2006/relationships/slideLayout" Target="../slideLayouts/slideLayout6.xml"/><Relationship Id="rId5" Type="http://schemas.openxmlformats.org/officeDocument/2006/relationships/hyperlink" Target="https://ru.wikipedia.org/wiki/%D0%9C%D0%B5%D0%B4%D0%B0%D0%BB%D1%8C_%C2%AB%D0%97%D0%BE%D0%BB%D0%BE%D1%82%D0%B0%D1%8F_%D0%97%D0%B2%D0%B5%D0%B7%D0%B4%D0%B0%C2%BB_(%D0%A1%D0%A1%D0%A1%D0%A0)" TargetMode="External"/><Relationship Id="rId4" Type="http://schemas.openxmlformats.org/officeDocument/2006/relationships/hyperlink" Target="https://ru.wikipedia.org/wiki/%D0%9E%D1%80%D0%B4%D0%B5%D0%BD_%D0%9B%D0%B5%D0%BD%D0%B8%D0%BD%D0%B0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A1%D0%B8%D0%B1%D0%B8%D1%80%D1%81%D0%BA%D0%BE%D0%B5_%D0%BE%D1%82%D0%B4%D0%B5%D0%BB%D0%B5%D0%BD%D0%B8%D0%B5_%D0%A0%D0%BE%D1%81%D1%81%D0%B8%D0%B9%D1%81%D0%BA%D0%BE%D0%B9_%D0%B0%D0%BA%D0%B0%D0%B4%D0%B5%D0%BC%D0%B8%D0%B8_%D0%BD%D0%B0%D1%83%D0%BA" TargetMode="External"/><Relationship Id="rId3" Type="http://schemas.openxmlformats.org/officeDocument/2006/relationships/hyperlink" Target="https://ru.wikipedia.org/wiki/%D0%98%D1%80%D0%BA%D1%83%D1%82%D1%81%D0%BA" TargetMode="External"/><Relationship Id="rId7" Type="http://schemas.openxmlformats.org/officeDocument/2006/relationships/hyperlink" Target="https://ru.wikipedia.org/wiki/%D0%AD%D1%85%D0%B8%D1%80%D0%B8%D1%82-%D0%91%D1%83%D0%BB%D0%B0%D0%B3%D0%B0%D1%82%D1%81%D0%BA%D0%B8%D0%B9_%D1%80%D0%B0%D0%B9%D0%BE%D0%BD" TargetMode="External"/><Relationship Id="rId2" Type="http://schemas.openxmlformats.org/officeDocument/2006/relationships/hyperlink" Target="https://ru.wikipedia.org/wiki/%D0%A1%D1%80%D0%B5%D1%82%D0%B5%D0%BD%D1%81%D0%BA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ru.wikipedia.org/wiki/%D0%A3%D1%81%D1%82%D1%8C-%D0%9E%D1%80%D0%B4%D1%8B%D0%BD%D1%81%D0%BA%D0%B8%D0%B9" TargetMode="External"/><Relationship Id="rId5" Type="http://schemas.openxmlformats.org/officeDocument/2006/relationships/hyperlink" Target="https://ru.wikipedia.org/wiki/%D0%A1%D0%BE%D0%B2%D1%85%D0%BE%D0%B7" TargetMode="External"/><Relationship Id="rId4" Type="http://schemas.openxmlformats.org/officeDocument/2006/relationships/hyperlink" Target="https://ru.wikipedia.org/wiki/%D0%9D%D0%BE%D0%B2%D0%BE%D1%81%D0%B8%D0%B1%D0%B8%D1%80%D1%81%D0%BA" TargetMode="External"/><Relationship Id="rId9" Type="http://schemas.openxmlformats.org/officeDocument/2006/relationships/hyperlink" Target="https://ru.wikipedia.org/wiki/%D0%A3%D0%BB%D0%B0%D0%BD-%D0%A3%D0%B4%D1%8D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1941" TargetMode="External"/><Relationship Id="rId2" Type="http://schemas.openxmlformats.org/officeDocument/2006/relationships/hyperlink" Target="https://ru.wikipedia.org/wiki/%D0%90%D1%80%D1%82%D0%B8%D0%BB%D0%BB%D0%B5%D1%80%D0%B8%D1%8F" TargetMode="External"/><Relationship Id="rId1" Type="http://schemas.openxmlformats.org/officeDocument/2006/relationships/slideLayout" Target="../slideLayouts/slideLayout6.xml"/><Relationship Id="rId5" Type="http://schemas.openxmlformats.org/officeDocument/2006/relationships/hyperlink" Target="https://ru.wikipedia.org/wiki/%D0%9C%D0%BB%D0%B0%D0%B4%D1%88%D0%B8%D0%B9_%D1%81%D0%B5%D1%80%D0%B6%D0%B0%D0%BD%D1%82" TargetMode="External"/><Relationship Id="rId4" Type="http://schemas.openxmlformats.org/officeDocument/2006/relationships/hyperlink" Target="https://ru.wikipedia.org/wiki/1947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3%D0%B5%D1%80%D0%BE%D0%B9_%D0%A1%D0%BE%D0%B2%D0%B5%D1%82%D1%81%D0%BA%D0%BE%D0%B3%D0%BE_%D0%A1%D0%BE%D1%8E%D0%B7%D0%B0" TargetMode="External"/><Relationship Id="rId2" Type="http://schemas.openxmlformats.org/officeDocument/2006/relationships/hyperlink" Target="https://ru.wikipedia.org/wiki/%D0%9C%D0%B5%D0%B4%D0%B0%D0%BB%D1%8C_%C2%AB%D0%97%D0%BE%D0%BB%D0%BE%D1%82%D0%B0%D1%8F_%D0%97%D0%B2%D0%B5%D0%B7%D0%B4%D0%B0%C2%BB_(%D0%A1%D0%A1%D0%A1%D0%A0)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ru.wikipedia.org/wiki/%D0%9E%D1%80%D0%B4%D0%B5%D0%BD_%D0%9A%D1%80%D0%B0%D1%81%D0%BD%D0%BE%D0%B9_%D0%97%D0%B2%D0%B5%D0%B7%D0%B4%D1%8B" TargetMode="External"/><Relationship Id="rId5" Type="http://schemas.openxmlformats.org/officeDocument/2006/relationships/hyperlink" Target="https://ru.wikipedia.org/wiki/%D0%9E%D1%80%D0%B4%D0%B5%D0%BD_%D0%9E%D1%82%D0%B5%D1%87%D0%B5%D1%81%D1%82%D0%B2%D0%B5%D0%BD%D0%BD%D0%BE%D0%B9_%D0%B2%D0%BE%D0%B9%D0%BD%D1%8B_I_%D1%81%D1%82%D0%B5%D0%BF%D0%B5%D0%BD%D0%B8" TargetMode="External"/><Relationship Id="rId4" Type="http://schemas.openxmlformats.org/officeDocument/2006/relationships/hyperlink" Target="https://ru.wikipedia.org/wiki/%D0%9E%D1%80%D0%B4%D0%B5%D0%BD_%D0%9B%D0%B5%D0%BD%D0%B8%D0%BD%D0%B0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1990" TargetMode="External"/><Relationship Id="rId2" Type="http://schemas.openxmlformats.org/officeDocument/2006/relationships/hyperlink" Target="https://ru.wikipedia.org/wiki/29_%D0%B0%D0%BF%D1%80%D0%B5%D0%BB%D1%8F" TargetMode="Externa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jpeg"/><Relationship Id="rId5" Type="http://schemas.openxmlformats.org/officeDocument/2006/relationships/hyperlink" Target="https://ru.wikipedia.org/wiki/%D0%A0%D0%B5%D1%81%D0%BF%D1%83%D0%B1%D0%BB%D0%B8%D0%BA%D0%B0_%D0%91%D1%83%D1%80%D1%8F%D1%82%D0%B8%D1%8F" TargetMode="External"/><Relationship Id="rId4" Type="http://schemas.openxmlformats.org/officeDocument/2006/relationships/hyperlink" Target="https://ru.wikipedia.org/wiki/%D0%A3%D0%BB%D0%B0%D0%BD-%D0%A3%D0%B4%D1%8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500098" y="357166"/>
            <a:ext cx="5857916" cy="3143272"/>
          </a:xfrm>
        </p:spPr>
        <p:txBody>
          <a:bodyPr>
            <a:noAutofit/>
          </a:bodyPr>
          <a:lstStyle/>
          <a:p>
            <a:r>
              <a:rPr lang="ru-RU" sz="6600" b="1" i="1" dirty="0" smtClean="0"/>
              <a:t>Василий</a:t>
            </a:r>
            <a:r>
              <a:rPr lang="ru-RU" sz="4800" b="1" i="1" dirty="0" smtClean="0"/>
              <a:t> </a:t>
            </a:r>
            <a:r>
              <a:rPr lang="ru-RU" sz="4800" b="1" i="1" dirty="0" smtClean="0"/>
              <a:t/>
            </a:r>
            <a:br>
              <a:rPr lang="ru-RU" sz="4800" b="1" i="1" dirty="0" smtClean="0"/>
            </a:br>
            <a:r>
              <a:rPr lang="ru-RU" sz="4800" b="1" i="1" dirty="0" err="1" smtClean="0"/>
              <a:t>Харинаевич</a:t>
            </a:r>
            <a:r>
              <a:rPr lang="ru-RU" sz="4800" b="1" i="1" dirty="0" smtClean="0"/>
              <a:t> </a:t>
            </a:r>
            <a:br>
              <a:rPr lang="ru-RU" sz="4800" b="1" i="1" dirty="0" smtClean="0"/>
            </a:br>
            <a:r>
              <a:rPr lang="ru-RU" sz="4800" b="1" i="1" dirty="0" err="1" smtClean="0"/>
              <a:t>Хантаев</a:t>
            </a:r>
            <a:endParaRPr lang="ru-RU" sz="4800" i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44" y="3643314"/>
            <a:ext cx="4643470" cy="1071570"/>
          </a:xfrm>
        </p:spPr>
        <p:txBody>
          <a:bodyPr/>
          <a:lstStyle/>
          <a:p>
            <a:pPr algn="l"/>
            <a:r>
              <a:rPr lang="ru-RU" i="1" dirty="0" smtClean="0"/>
              <a:t>Военный</a:t>
            </a:r>
            <a:r>
              <a:rPr lang="ru-RU" dirty="0" smtClean="0"/>
              <a:t> </a:t>
            </a:r>
            <a:r>
              <a:rPr lang="ru-RU" i="1" dirty="0" smtClean="0"/>
              <a:t>деятель</a:t>
            </a:r>
            <a:endParaRPr lang="ru-RU" i="1" dirty="0"/>
          </a:p>
        </p:txBody>
      </p:sp>
      <p:pic>
        <p:nvPicPr>
          <p:cNvPr id="4" name="Рисунок 3" descr="0026-009-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9190" y="571480"/>
            <a:ext cx="3745534" cy="57150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97172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i="1" dirty="0" smtClean="0"/>
              <a:t>Участник Великой Отечественной войны, артиллерист, Герой Советского Союза.</a:t>
            </a:r>
            <a:endParaRPr lang="ru-RU" i="1" dirty="0"/>
          </a:p>
        </p:txBody>
      </p:sp>
      <p:pic>
        <p:nvPicPr>
          <p:cNvPr id="4" name="Содержимое 3" descr="5207287087613988_c10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3108" y="3143248"/>
            <a:ext cx="4572032" cy="342902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226064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Родился </a:t>
            </a:r>
            <a:r>
              <a:rPr lang="ru-RU" dirty="0" smtClean="0">
                <a:hlinkClick r:id="rId2" tooltip="19 августа"/>
              </a:rPr>
              <a:t>19 августа</a:t>
            </a:r>
            <a:r>
              <a:rPr lang="ru-RU" dirty="0" smtClean="0"/>
              <a:t> </a:t>
            </a:r>
            <a:r>
              <a:rPr lang="ru-RU" dirty="0" smtClean="0">
                <a:hlinkClick r:id="rId3" tooltip="1924"/>
              </a:rPr>
              <a:t>1924</a:t>
            </a:r>
            <a:r>
              <a:rPr lang="ru-RU" dirty="0" smtClean="0"/>
              <a:t> </a:t>
            </a:r>
            <a:r>
              <a:rPr lang="ru-RU" dirty="0" smtClean="0"/>
              <a:t>.В улус</a:t>
            </a:r>
            <a:r>
              <a:rPr lang="ru-RU" dirty="0" smtClean="0"/>
              <a:t> </a:t>
            </a:r>
            <a:r>
              <a:rPr lang="ru-RU" dirty="0" err="1" smtClean="0">
                <a:hlinkClick r:id="rId4" tooltip="Байтог"/>
              </a:rPr>
              <a:t>Байтог</a:t>
            </a:r>
            <a:r>
              <a:rPr lang="ru-RU" dirty="0" smtClean="0"/>
              <a:t>, </a:t>
            </a:r>
            <a:r>
              <a:rPr lang="ru-RU" dirty="0" err="1" smtClean="0">
                <a:hlinkClick r:id="rId5" tooltip="Эхирит-Булагатский аймак"/>
              </a:rPr>
              <a:t>Эхирит-Булагатский</a:t>
            </a:r>
            <a:r>
              <a:rPr lang="ru-RU" dirty="0" smtClean="0">
                <a:hlinkClick r:id="rId5" tooltip="Эхирит-Булагатский аймак"/>
              </a:rPr>
              <a:t> аймак</a:t>
            </a:r>
            <a:r>
              <a:rPr lang="ru-RU" dirty="0" smtClean="0"/>
              <a:t>, </a:t>
            </a:r>
            <a:r>
              <a:rPr lang="ru-RU" dirty="0" err="1" smtClean="0">
                <a:hlinkClick r:id="rId6" tooltip="Бурят-Монгольская АССР"/>
              </a:rPr>
              <a:t>Бурят-Монгольская</a:t>
            </a:r>
            <a:r>
              <a:rPr lang="ru-RU" dirty="0" smtClean="0">
                <a:hlinkClick r:id="rId6" tooltip="Бурят-Монгольская АССР"/>
              </a:rPr>
              <a:t> АССР</a:t>
            </a:r>
            <a:r>
              <a:rPr lang="ru-RU" dirty="0" smtClean="0"/>
              <a:t>.</a:t>
            </a:r>
            <a:br>
              <a:rPr lang="ru-RU" dirty="0" smtClean="0"/>
            </a:br>
            <a:r>
              <a:rPr lang="ru-RU" dirty="0" smtClean="0"/>
              <a:t> </a:t>
            </a:r>
            <a:r>
              <a:rPr lang="ru-RU" dirty="0" smtClean="0"/>
              <a:t>В июле 1941 года призван в ряды </a:t>
            </a:r>
            <a:r>
              <a:rPr lang="ru-RU" dirty="0" smtClean="0">
                <a:hlinkClick r:id="rId7" tooltip="РККА"/>
              </a:rPr>
              <a:t>РККА</a:t>
            </a:r>
            <a:r>
              <a:rPr lang="ru-RU" dirty="0" smtClean="0"/>
              <a:t> и направлен на обучение в полковую школу. С августа 1942 года принимал участие в боевых действиях на </a:t>
            </a:r>
            <a:r>
              <a:rPr lang="ru-RU" dirty="0" smtClean="0">
                <a:hlinkClick r:id="rId8" tooltip="Воронежский фронт"/>
              </a:rPr>
              <a:t>Воронежском</a:t>
            </a:r>
            <a:r>
              <a:rPr lang="ru-RU" dirty="0" smtClean="0"/>
              <a:t> и </a:t>
            </a:r>
            <a:r>
              <a:rPr lang="ru-RU" dirty="0" smtClean="0">
                <a:hlinkClick r:id="rId9" tooltip="1-й Украинский фронт"/>
              </a:rPr>
              <a:t>1-м Украинском фронтах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5992"/>
            <a:ext cx="8229600" cy="857256"/>
          </a:xfrm>
        </p:spPr>
        <p:txBody>
          <a:bodyPr>
            <a:noAutofit/>
          </a:bodyPr>
          <a:lstStyle/>
          <a:p>
            <a:r>
              <a:rPr lang="ru-RU" sz="2800" dirty="0" smtClean="0"/>
              <a:t>26 апреля — 2 мая 1945 года командир 76-миллиметрового орудия артиллерийского дивизиона 70-й механизированной </a:t>
            </a:r>
            <a:r>
              <a:rPr lang="ru-RU" sz="2800" dirty="0" err="1" smtClean="0"/>
              <a:t>Проскуровской</a:t>
            </a:r>
            <a:r>
              <a:rPr lang="ru-RU" sz="2800" dirty="0" smtClean="0"/>
              <a:t> бригады (9-й механизированный корпус, 3-я гвардейская танковая армия, 1-й Украинский фронт) комсомолец младший сержант Василий </a:t>
            </a:r>
            <a:r>
              <a:rPr lang="ru-RU" sz="2800" dirty="0" err="1" smtClean="0"/>
              <a:t>Хантаев</a:t>
            </a:r>
            <a:r>
              <a:rPr lang="ru-RU" sz="2800" dirty="0" smtClean="0"/>
              <a:t> особо отличился в </a:t>
            </a:r>
            <a:r>
              <a:rPr lang="ru-RU" sz="2800" dirty="0" smtClean="0">
                <a:hlinkClick r:id="rId2" tooltip="Штурм Берлина (1945)"/>
              </a:rPr>
              <a:t>уличных боях в Берлине</a:t>
            </a:r>
            <a:r>
              <a:rPr lang="ru-RU" sz="2800" dirty="0" smtClean="0"/>
              <a:t>. Несмотря на полученное в бою ранение, один остался у орудия и подавил зенитную пушку, мешавшую продвижению пехоты, подбил и сжёг несколько бронетранспортёров и автомашин противника</a:t>
            </a:r>
            <a:r>
              <a:rPr lang="ru-RU" sz="2800" baseline="30000" dirty="0" smtClean="0">
                <a:hlinkClick r:id="rId3"/>
              </a:rPr>
              <a:t>[1]</a:t>
            </a:r>
            <a:r>
              <a:rPr lang="ru-RU" sz="2800" dirty="0" smtClean="0"/>
              <a:t>.</a:t>
            </a:r>
            <a:endParaRPr lang="ru-RU" sz="2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6072230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sz="3600" dirty="0" smtClean="0"/>
              <a:t>Указом Президиума </a:t>
            </a:r>
            <a:r>
              <a:rPr lang="ru-RU" sz="3600" dirty="0" smtClean="0">
                <a:hlinkClick r:id="rId2" tooltip="Верховный Совет СССР"/>
              </a:rPr>
              <a:t>Верховного Совета СССР</a:t>
            </a:r>
            <a:r>
              <a:rPr lang="ru-RU" sz="3600" dirty="0" smtClean="0"/>
              <a:t> от 27 июня 1945 года за образцовое выполнение боевых заданий командования на фронте борьбы с немецко-фашистскими захватчиками и проявленные при этом мужество и героизм младшему сержанту </a:t>
            </a:r>
            <a:r>
              <a:rPr lang="ru-RU" sz="3600" dirty="0" err="1" smtClean="0"/>
              <a:t>Хантаеву</a:t>
            </a:r>
            <a:r>
              <a:rPr lang="ru-RU" sz="3600" dirty="0" smtClean="0"/>
              <a:t> Василию </a:t>
            </a:r>
            <a:r>
              <a:rPr lang="ru-RU" sz="3600" dirty="0" err="1" smtClean="0"/>
              <a:t>Харинаевичу</a:t>
            </a:r>
            <a:r>
              <a:rPr lang="ru-RU" sz="3600" dirty="0" smtClean="0"/>
              <a:t> присвоено звание </a:t>
            </a:r>
            <a:r>
              <a:rPr lang="ru-RU" sz="3600" dirty="0" smtClean="0">
                <a:hlinkClick r:id="rId3" tooltip="Герой Советского Союза"/>
              </a:rPr>
              <a:t>Героя Советского Союза</a:t>
            </a:r>
            <a:r>
              <a:rPr lang="ru-RU" sz="3600" dirty="0" smtClean="0"/>
              <a:t> с вручением </a:t>
            </a:r>
            <a:r>
              <a:rPr lang="ru-RU" sz="3600" dirty="0" smtClean="0">
                <a:hlinkClick r:id="rId4" tooltip="Орден Ленина"/>
              </a:rPr>
              <a:t>ордена Ленина</a:t>
            </a:r>
            <a:r>
              <a:rPr lang="ru-RU" sz="3600" dirty="0" smtClean="0"/>
              <a:t> и </a:t>
            </a:r>
            <a:r>
              <a:rPr lang="ru-RU" sz="3600" dirty="0" smtClean="0">
                <a:hlinkClick r:id="rId5" tooltip="Медаль «Золотая Звезда» (СССР)"/>
              </a:rPr>
              <a:t>медали «Золотая Звезда»</a:t>
            </a:r>
            <a:r>
              <a:rPr lang="ru-RU" sz="3600" dirty="0" smtClean="0"/>
              <a:t> </a:t>
            </a:r>
            <a:endParaRPr lang="ru-RU" sz="36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3116"/>
            <a:ext cx="8229600" cy="714380"/>
          </a:xfrm>
        </p:spPr>
        <p:txBody>
          <a:bodyPr>
            <a:noAutofit/>
          </a:bodyPr>
          <a:lstStyle/>
          <a:p>
            <a:r>
              <a:rPr lang="ru-RU" sz="2800" dirty="0" smtClean="0"/>
              <a:t>После войны окончил </a:t>
            </a:r>
            <a:r>
              <a:rPr lang="ru-RU" sz="2800" dirty="0" smtClean="0">
                <a:hlinkClick r:id="rId2" tooltip="Сретенск"/>
              </a:rPr>
              <a:t>Сретенское</a:t>
            </a:r>
            <a:r>
              <a:rPr lang="ru-RU" sz="2800" dirty="0" smtClean="0"/>
              <a:t> военное пехотное училище. В 1947 году уволился в запас. В 1951 году окончил </a:t>
            </a:r>
            <a:r>
              <a:rPr lang="ru-RU" sz="2800" dirty="0" smtClean="0">
                <a:hlinkClick r:id="rId3" tooltip="Иркутск"/>
              </a:rPr>
              <a:t>Иркутскую</a:t>
            </a:r>
            <a:r>
              <a:rPr lang="ru-RU" sz="2800" dirty="0" smtClean="0"/>
              <a:t> партийную школу, в 1961 году — </a:t>
            </a:r>
            <a:r>
              <a:rPr lang="ru-RU" sz="2800" dirty="0" smtClean="0">
                <a:hlinkClick r:id="rId4" tooltip="Новосибирск"/>
              </a:rPr>
              <a:t>Новосибирскую</a:t>
            </a:r>
            <a:r>
              <a:rPr lang="ru-RU" sz="2800" dirty="0" smtClean="0"/>
              <a:t> высшую партийную школу.</a:t>
            </a:r>
            <a:br>
              <a:rPr lang="ru-RU" sz="2800" dirty="0" smtClean="0"/>
            </a:br>
            <a:r>
              <a:rPr lang="ru-RU" sz="2800" dirty="0" smtClean="0"/>
              <a:t>Работал директором </a:t>
            </a:r>
            <a:r>
              <a:rPr lang="ru-RU" sz="2800" dirty="0" smtClean="0">
                <a:hlinkClick r:id="rId5" tooltip="Совхоз"/>
              </a:rPr>
              <a:t>совхоза</a:t>
            </a:r>
            <a:r>
              <a:rPr lang="ru-RU" sz="2800" dirty="0" smtClean="0"/>
              <a:t> в посёлке </a:t>
            </a:r>
            <a:r>
              <a:rPr lang="ru-RU" sz="2800" dirty="0" smtClean="0">
                <a:hlinkClick r:id="rId6" tooltip="Усть-Ордынский"/>
              </a:rPr>
              <a:t>Усть-Ордынский</a:t>
            </a:r>
            <a:r>
              <a:rPr lang="ru-RU" sz="2800" dirty="0" smtClean="0"/>
              <a:t>, экономистом </a:t>
            </a:r>
            <a:r>
              <a:rPr lang="ru-RU" sz="2800" dirty="0" err="1" smtClean="0">
                <a:hlinkClick r:id="rId7" tooltip="Эхирит-Булагатский район"/>
              </a:rPr>
              <a:t>Эхирит-Булагатского</a:t>
            </a:r>
            <a:r>
              <a:rPr lang="ru-RU" sz="2800" dirty="0" smtClean="0"/>
              <a:t> производственного управления. Позже работал старшим инженером материально-технического снабжения в филиале </a:t>
            </a:r>
            <a:r>
              <a:rPr lang="ru-RU" sz="2800" dirty="0" smtClean="0">
                <a:hlinkClick r:id="rId8" tooltip="Сибирское отделение Российской академии наук"/>
              </a:rPr>
              <a:t>Сибирского отделения Академии наук СССР</a:t>
            </a:r>
            <a:r>
              <a:rPr lang="ru-RU" sz="2800" dirty="0" smtClean="0"/>
              <a:t> в </a:t>
            </a:r>
            <a:r>
              <a:rPr lang="ru-RU" sz="2800" dirty="0" smtClean="0">
                <a:hlinkClick r:id="rId9" tooltip="Улан-Удэ"/>
              </a:rPr>
              <a:t>Улан-Удэ</a:t>
            </a:r>
            <a:r>
              <a:rPr lang="ru-RU" sz="2800" dirty="0" smtClean="0"/>
              <a:t>.</a:t>
            </a:r>
            <a:br>
              <a:rPr lang="ru-RU" sz="2800" dirty="0" smtClean="0"/>
            </a:br>
            <a:endParaRPr lang="ru-RU" sz="2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928670"/>
            <a:ext cx="9144000" cy="4857784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 smtClean="0"/>
              <a:t>Род </a:t>
            </a:r>
            <a:r>
              <a:rPr lang="ru-RU" dirty="0" smtClean="0"/>
              <a:t>войск </a:t>
            </a:r>
            <a:r>
              <a:rPr lang="ru-RU" dirty="0" smtClean="0">
                <a:hlinkClick r:id="rId2" tooltip="Артиллерия"/>
              </a:rPr>
              <a:t>артиллерия</a:t>
            </a:r>
            <a:r>
              <a:rPr lang="ru-RU" dirty="0" smtClean="0"/>
              <a:t>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Годы службы</a:t>
            </a:r>
            <a:r>
              <a:rPr lang="ru-RU" dirty="0" smtClean="0">
                <a:hlinkClick r:id="rId3" tooltip="1941"/>
              </a:rPr>
              <a:t>1941</a:t>
            </a:r>
            <a:r>
              <a:rPr lang="ru-RU" dirty="0" smtClean="0"/>
              <a:t>—</a:t>
            </a:r>
            <a:r>
              <a:rPr lang="ru-RU" dirty="0" smtClean="0">
                <a:hlinkClick r:id="rId4" tooltip="1947"/>
              </a:rPr>
              <a:t>1947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Звание </a:t>
            </a:r>
            <a:r>
              <a:rPr lang="ru-RU" dirty="0" smtClean="0">
                <a:hlinkClick r:id="rId5" tooltip="Младший сержант"/>
              </a:rPr>
              <a:t>младший </a:t>
            </a:r>
            <a:r>
              <a:rPr lang="ru-RU" dirty="0" smtClean="0">
                <a:hlinkClick r:id="rId5" tooltip="Младший сержант"/>
              </a:rPr>
              <a:t>сержант</a:t>
            </a:r>
            <a:r>
              <a:rPr lang="ru-RU" dirty="0" smtClean="0"/>
              <a:t> 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285860"/>
            <a:ext cx="8229600" cy="428628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Награды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>
                <a:hlinkClick r:id="rId2" tooltip="Медаль «Золотая Звезда» (СССР)"/>
              </a:rPr>
              <a:t>Медаль «Золотая Звезда»</a:t>
            </a:r>
            <a:r>
              <a:rPr lang="ru-RU" dirty="0" smtClean="0"/>
              <a:t> </a:t>
            </a:r>
            <a:r>
              <a:rPr lang="ru-RU" dirty="0" smtClean="0">
                <a:hlinkClick r:id="rId3" tooltip="Герой Советского Союза"/>
              </a:rPr>
              <a:t>Героя Советского Союза</a:t>
            </a:r>
            <a:r>
              <a:rPr lang="ru-RU" dirty="0" smtClean="0"/>
              <a:t> (27.06.1945</a:t>
            </a:r>
            <a:r>
              <a:rPr lang="ru-RU" dirty="0" smtClean="0"/>
              <a:t>).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>
                <a:hlinkClick r:id="rId4" tooltip="Орден Ленина"/>
              </a:rPr>
              <a:t>Орден Ленина</a:t>
            </a:r>
            <a:r>
              <a:rPr lang="ru-RU" dirty="0" smtClean="0"/>
              <a:t> (27.06.1945).</a:t>
            </a:r>
            <a:br>
              <a:rPr lang="ru-RU" dirty="0" smtClean="0"/>
            </a:br>
            <a:r>
              <a:rPr lang="ru-RU" dirty="0" smtClean="0">
                <a:hlinkClick r:id="rId5" tooltip="Орден Отечественной войны I степени"/>
              </a:rPr>
              <a:t>Орден Отечественной войны I степени</a:t>
            </a:r>
            <a:r>
              <a:rPr lang="ru-RU" dirty="0" smtClean="0"/>
              <a:t> (06.04.1985</a:t>
            </a:r>
            <a:r>
              <a:rPr lang="ru-RU" dirty="0" smtClean="0"/>
              <a:t>)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>
                <a:hlinkClick r:id="rId6" tooltip="Орден Красной Звезды"/>
              </a:rPr>
              <a:t>Орден Красной Звезды</a:t>
            </a:r>
            <a:r>
              <a:rPr lang="ru-RU" dirty="0" smtClean="0"/>
              <a:t> (17.08.1944</a:t>
            </a:r>
            <a:r>
              <a:rPr lang="ru-RU" dirty="0" smtClean="0"/>
              <a:t>)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68478"/>
          </a:xfrm>
        </p:spPr>
        <p:txBody>
          <a:bodyPr>
            <a:normAutofit/>
          </a:bodyPr>
          <a:lstStyle/>
          <a:p>
            <a:r>
              <a:rPr lang="ru-RU" dirty="0" smtClean="0"/>
              <a:t>УМЕР : </a:t>
            </a:r>
            <a:r>
              <a:rPr lang="ru-RU" dirty="0" smtClean="0"/>
              <a:t> </a:t>
            </a:r>
            <a:r>
              <a:rPr lang="ru-RU" dirty="0" smtClean="0">
                <a:hlinkClick r:id="rId2" tooltip="29 апреля"/>
              </a:rPr>
              <a:t>29 апреля</a:t>
            </a:r>
            <a:r>
              <a:rPr lang="ru-RU" dirty="0" smtClean="0"/>
              <a:t> </a:t>
            </a:r>
            <a:r>
              <a:rPr lang="ru-RU" dirty="0" smtClean="0">
                <a:hlinkClick r:id="rId3" tooltip="1990"/>
              </a:rPr>
              <a:t>1990</a:t>
            </a:r>
            <a:r>
              <a:rPr lang="ru-RU" dirty="0" smtClean="0"/>
              <a:t>, </a:t>
            </a:r>
            <a:r>
              <a:rPr lang="ru-RU" dirty="0" smtClean="0">
                <a:hlinkClick r:id="rId4" tooltip="Улан-Удэ"/>
              </a:rPr>
              <a:t>Улан-Удэ</a:t>
            </a:r>
            <a:r>
              <a:rPr lang="ru-RU" dirty="0" smtClean="0"/>
              <a:t>, </a:t>
            </a:r>
            <a:r>
              <a:rPr lang="ru-RU" dirty="0" smtClean="0">
                <a:hlinkClick r:id="rId5" tooltip="Республика Бурятия"/>
              </a:rPr>
              <a:t>Республика Бурятия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</p:txBody>
      </p:sp>
      <p:pic>
        <p:nvPicPr>
          <p:cNvPr id="4" name="Рисунок 3" descr="f27711d850239a469ec21db0e9d0e2de (1)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00166" y="2000240"/>
            <a:ext cx="5786478" cy="393280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64</Words>
  <PresentationFormat>Экран (4:3)</PresentationFormat>
  <Paragraphs>10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Василий  Харинаевич  Хантаев</vt:lpstr>
      <vt:lpstr>Участник Великой Отечественной войны, артиллерист, Герой Советского Союза.</vt:lpstr>
      <vt:lpstr>Родился 19 августа 1924 .В улус Байтог, Эхирит-Булагатский аймак, Бурят-Монгольская АССР.  В июле 1941 года призван в ряды РККА и направлен на обучение в полковую школу. С августа 1942 года принимал участие в боевых действиях на Воронежском и 1-м Украинском фронтах.</vt:lpstr>
      <vt:lpstr>26 апреля — 2 мая 1945 года командир 76-миллиметрового орудия артиллерийского дивизиона 70-й механизированной Проскуровской бригады (9-й механизированный корпус, 3-я гвардейская танковая армия, 1-й Украинский фронт) комсомолец младший сержант Василий Хантаев особо отличился в уличных боях в Берлине. Несмотря на полученное в бою ранение, один остался у орудия и подавил зенитную пушку, мешавшую продвижению пехоты, подбил и сжёг несколько бронетранспортёров и автомашин противника[1].</vt:lpstr>
      <vt:lpstr>Указом Президиума Верховного Совета СССР от 27 июня 1945 года за образцовое выполнение боевых заданий командования на фронте борьбы с немецко-фашистскими захватчиками и проявленные при этом мужество и героизм младшему сержанту Хантаеву Василию Харинаевичу присвоено звание Героя Советского Союза с вручением ордена Ленина и медали «Золотая Звезда» </vt:lpstr>
      <vt:lpstr>После войны окончил Сретенское военное пехотное училище. В 1947 году уволился в запас. В 1951 году окончил Иркутскую партийную школу, в 1961 году — Новосибирскую высшую партийную школу. Работал директором совхоза в посёлке Усть-Ордынский, экономистом Эхирит-Булагатского производственного управления. Позже работал старшим инженером материально-технического снабжения в филиале Сибирского отделения Академии наук СССР в Улан-Удэ. </vt:lpstr>
      <vt:lpstr>Род войск артиллерия.  Годы службы1941—1947  Звание младший сержант  </vt:lpstr>
      <vt:lpstr>Награды Медаль «Золотая Звезда» Героя Советского Союза (27.06.1945). Орден Ленина (27.06.1945). Орден Отечественной войны I степени (06.04.1985) Орден Красной Звезды (17.08.1944) </vt:lpstr>
      <vt:lpstr>УМЕР :  29 апреля 1990, Улан-Удэ, Республика Бурятия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Василий  Харинаевич  Хантаев</dc:title>
  <dc:creator>1</dc:creator>
  <cp:lastModifiedBy>1</cp:lastModifiedBy>
  <cp:revision>11</cp:revision>
  <dcterms:created xsi:type="dcterms:W3CDTF">2018-04-25T11:08:54Z</dcterms:created>
  <dcterms:modified xsi:type="dcterms:W3CDTF">2018-04-25T11:32:31Z</dcterms:modified>
</cp:coreProperties>
</file>