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113B"/>
    <a:srgbClr val="1D0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132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71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4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42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952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603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607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096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7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805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29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749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rgbClr val="29113B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4C771-F97E-4DF5-BF2F-5B3BB426B107}" type="datetimeFigureOut">
              <a:rPr lang="ru-RU" smtClean="0"/>
              <a:t>ср 18.04.18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4CC58-9F38-48EA-9272-C8DE2F4427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480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846" y="2206218"/>
            <a:ext cx="6101861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                 </a:t>
            </a:r>
            <a:r>
              <a:rPr lang="ru-RU" sz="1600" dirty="0" smtClean="0">
                <a:solidFill>
                  <a:schemeClr val="bg1"/>
                </a:solidFill>
              </a:rPr>
              <a:t>Дата рождения</a:t>
            </a:r>
            <a:r>
              <a:rPr lang="ru-RU" sz="1600" dirty="0">
                <a:solidFill>
                  <a:schemeClr val="bg1"/>
                </a:solidFill>
              </a:rPr>
              <a:t>:</a:t>
            </a:r>
            <a:r>
              <a:rPr lang="ru-RU" sz="1600" dirty="0" smtClean="0">
                <a:solidFill>
                  <a:schemeClr val="bg1"/>
                </a:solidFill>
              </a:rPr>
              <a:t>	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2 марта 1917.</a:t>
            </a:r>
          </a:p>
          <a:p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                 Место рождения:	</a:t>
            </a:r>
          </a:p>
          <a:p>
            <a:r>
              <a:rPr lang="ru-RU" sz="1400" dirty="0" err="1" smtClean="0">
                <a:solidFill>
                  <a:schemeClr val="bg1"/>
                </a:solidFill>
              </a:rPr>
              <a:t>Верхнеудинск</a:t>
            </a:r>
            <a:r>
              <a:rPr lang="ru-RU" sz="1400" dirty="0" smtClean="0">
                <a:solidFill>
                  <a:schemeClr val="bg1"/>
                </a:solidFill>
              </a:rPr>
              <a:t>.</a:t>
            </a:r>
          </a:p>
          <a:p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                 Дата смерти:	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10 декабря 2006 (89 лет).</a:t>
            </a:r>
          </a:p>
          <a:p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                 Место смерти:	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Самара, Россия.</a:t>
            </a:r>
          </a:p>
          <a:p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                  Род войск: 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400" dirty="0" smtClean="0">
                <a:solidFill>
                  <a:schemeClr val="bg1"/>
                </a:solidFill>
              </a:rPr>
              <a:t>Военно-воздушные силы.</a:t>
            </a:r>
          </a:p>
          <a:p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                  Годы службы:	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1940—1958.</a:t>
            </a:r>
          </a:p>
          <a:p>
            <a:endParaRPr lang="ru-RU" sz="1600" dirty="0" smtClean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27638" y="237391"/>
            <a:ext cx="6268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Михалёв</a:t>
            </a:r>
            <a:r>
              <a:rPr lang="ru-RU" sz="3200" dirty="0" smtClean="0">
                <a:solidFill>
                  <a:schemeClr val="bg1"/>
                </a:solidFill>
              </a:rPr>
              <a:t> Василий Павлович 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330" y="1072460"/>
            <a:ext cx="6840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—советский военный, полковник, Герой Советского Союза, Военный лётчик 1-го класса.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16262" y="4391432"/>
            <a:ext cx="218928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Звание:	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Полковник ВВС СССР.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Часть:</a:t>
            </a:r>
            <a:r>
              <a:rPr lang="ru-RU" dirty="0" smtClean="0">
                <a:solidFill>
                  <a:schemeClr val="bg1"/>
                </a:solidFill>
              </a:rPr>
              <a:t>	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508-й истребительный авиационный полк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213-й гвардейский истребительный авиационный полк.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174" y="1907731"/>
            <a:ext cx="3086833" cy="430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661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40813"/>
            <a:ext cx="509953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Родился 2 марта 1917 года в городе </a:t>
            </a:r>
            <a:r>
              <a:rPr lang="ru-RU" sz="1200" dirty="0" err="1" smtClean="0">
                <a:solidFill>
                  <a:schemeClr val="bg1"/>
                </a:solidFill>
              </a:rPr>
              <a:t>Верхнеудинске</a:t>
            </a:r>
            <a:r>
              <a:rPr lang="ru-RU" sz="1200" dirty="0" smtClean="0">
                <a:solidFill>
                  <a:schemeClr val="bg1"/>
                </a:solidFill>
              </a:rPr>
              <a:t> в семье рабочего. </a:t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Окончил 7-ми классную школу, школу фабрично-заводского ученичества и аэроклуб. </a:t>
            </a:r>
            <a:br>
              <a:rPr lang="ru-RU" sz="1200" dirty="0" smtClean="0">
                <a:solidFill>
                  <a:schemeClr val="bg1"/>
                </a:solidFill>
              </a:rPr>
            </a:br>
            <a:r>
              <a:rPr lang="ru-RU" sz="1200" dirty="0" smtClean="0">
                <a:solidFill>
                  <a:schemeClr val="bg1"/>
                </a:solidFill>
              </a:rPr>
              <a:t>В 1937 году, он, как один из лучших пилотов, был оставлен при аэроклубе в Улан-Удэ лётчиком-инструктором.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В 1940 году был призван в РККА. В том же году окончил Ульяновскую военную авиационную школу пилотов. Служил лётчиком-инструктором той же школе. Член КПСС с 1941 года.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Весной 1943 года прошёл переподготовку, освоил новый истребитель Як-7б и в мае 1943 года прибыл в 508-й истребительный авиационный полк на Воронежский фронт.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В первом воздушном бою 22 мая 1943 года на подступах к своему аэродрому сбил два бомбардировщика, один из них тараном. Произвёл посадку на повреждённом самолёте. За этот бой был награждён орденом Отечественной войны 2-й степени. Через неделю младший лейтенант </a:t>
            </a:r>
            <a:r>
              <a:rPr lang="ru-RU" sz="1200" dirty="0" err="1" smtClean="0">
                <a:solidFill>
                  <a:schemeClr val="bg1"/>
                </a:solidFill>
              </a:rPr>
              <a:t>Михалёв</a:t>
            </a:r>
            <a:r>
              <a:rPr lang="ru-RU" sz="1200" dirty="0" smtClean="0">
                <a:solidFill>
                  <a:schemeClr val="bg1"/>
                </a:solidFill>
              </a:rPr>
              <a:t> был назначен командиром эскадрильи.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В июле полк был выведен на переформирование. В городе Иваново осваивал американский истребитель P-39Q «</a:t>
            </a:r>
            <a:r>
              <a:rPr lang="ru-RU" sz="1200" dirty="0" err="1" smtClean="0">
                <a:solidFill>
                  <a:schemeClr val="bg1"/>
                </a:solidFill>
              </a:rPr>
              <a:t>Аэрокобра</a:t>
            </a:r>
            <a:r>
              <a:rPr lang="ru-RU" sz="1200" dirty="0" smtClean="0">
                <a:solidFill>
                  <a:schemeClr val="bg1"/>
                </a:solidFill>
              </a:rPr>
              <a:t>». В октябре 1943 года убыл на фронт под Харьков. 20 октября 1943 года </a:t>
            </a:r>
            <a:r>
              <a:rPr lang="ru-RU" sz="1200" dirty="0" err="1" smtClean="0">
                <a:solidFill>
                  <a:schemeClr val="bg1"/>
                </a:solidFill>
              </a:rPr>
              <a:t>Михалёв</a:t>
            </a:r>
            <a:r>
              <a:rPr lang="ru-RU" sz="1200" dirty="0" smtClean="0">
                <a:solidFill>
                  <a:schemeClr val="bg1"/>
                </a:solidFill>
              </a:rPr>
              <a:t> совершил второй таран вражеского самолёта.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sz="1200" dirty="0" smtClean="0">
                <a:solidFill>
                  <a:schemeClr val="bg1"/>
                </a:solidFill>
              </a:rPr>
              <a:t>В составе 5-й воздушной армии принимал участие в Ясско-Кишинёвской операции. 1 июня 1944 года получил ранение. В госпитале узнал о присвоении звания Героя Советского Союза. Указом Президиума Верховного Совета СССР от 1 июля 1944 года за образцовое выполнение боевых заданий командования и проявленные при этом мужество и героизм командир эскадрильи 508-го истребительного авиационного полка 205-й истребительной авиационной дивизии 7-го истребительного авиационного корпуса 5-й Воздушной армии старшему лейтенанту </a:t>
            </a:r>
            <a:r>
              <a:rPr lang="ru-RU" sz="1200" dirty="0" err="1" smtClean="0">
                <a:solidFill>
                  <a:schemeClr val="bg1"/>
                </a:solidFill>
              </a:rPr>
              <a:t>Михалёву</a:t>
            </a:r>
            <a:r>
              <a:rPr lang="ru-RU" sz="1200" dirty="0" smtClean="0">
                <a:solidFill>
                  <a:schemeClr val="bg1"/>
                </a:solidFill>
              </a:rPr>
              <a:t> Василию Павловичу присвоено звание Героя Советского Союза.</a:t>
            </a:r>
          </a:p>
          <a:p>
            <a:endParaRPr lang="ru-RU" sz="1200" dirty="0" smtClean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461" y="3518633"/>
            <a:ext cx="2382716" cy="32198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55" y="102820"/>
            <a:ext cx="2414915" cy="321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558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646" y="105723"/>
            <a:ext cx="895056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Войну закончил в звании майора и в должности заместителя командира полка. За время войны </a:t>
            </a:r>
            <a:r>
              <a:rPr lang="ru-RU" sz="1400" dirty="0" err="1" smtClean="0">
                <a:solidFill>
                  <a:schemeClr val="bg1"/>
                </a:solidFill>
              </a:rPr>
              <a:t>Михалёв</a:t>
            </a:r>
            <a:r>
              <a:rPr lang="ru-RU" sz="1400" dirty="0" smtClean="0">
                <a:solidFill>
                  <a:schemeClr val="bg1"/>
                </a:solidFill>
              </a:rPr>
              <a:t> совершил 159 боевых вылетов, произвёл 49 воздушных боёв, сбил 26 (22 лично и 4 в группе) самолётов врага: из них 17 бомбардировщиков и 9 истребителей.</a:t>
            </a:r>
          </a:p>
          <a:p>
            <a:endParaRPr lang="ru-RU" sz="1400" dirty="0" smtClean="0">
              <a:solidFill>
                <a:schemeClr val="bg1"/>
              </a:solidFill>
            </a:endParaRPr>
          </a:p>
          <a:p>
            <a:r>
              <a:rPr lang="ru-RU" sz="1400" dirty="0" smtClean="0">
                <a:solidFill>
                  <a:schemeClr val="bg1"/>
                </a:solidFill>
              </a:rPr>
              <a:t>Продолжил службу в армии. Одним из первых освоил реактивный самолёт. Одним из первых в стране получил почётное звание «Военного лётчика 1-го класса». В 1950 году окончил Высшие лётно-тактические курсы усовершенствования офицерского состава. В 1958 году в звании полковника ушёл в запас с должности помощника командира авиационной дивизии.</a:t>
            </a:r>
          </a:p>
          <a:p>
            <a:endParaRPr lang="ru-RU" sz="1400" dirty="0" smtClean="0">
              <a:solidFill>
                <a:schemeClr val="bg1"/>
              </a:solidFill>
            </a:endParaRPr>
          </a:p>
          <a:p>
            <a:r>
              <a:rPr lang="ru-RU" sz="1400" dirty="0" smtClean="0">
                <a:solidFill>
                  <a:schemeClr val="bg1"/>
                </a:solidFill>
              </a:rPr>
              <a:t>Жил в городе Куйбышеве. Работал инженером по оборудованию в тресте «</a:t>
            </a:r>
            <a:r>
              <a:rPr lang="ru-RU" sz="1400" dirty="0" err="1" smtClean="0">
                <a:solidFill>
                  <a:schemeClr val="bg1"/>
                </a:solidFill>
              </a:rPr>
              <a:t>Волгоэнергомонтаж</a:t>
            </a:r>
            <a:r>
              <a:rPr lang="ru-RU" sz="1400" dirty="0" smtClean="0">
                <a:solidFill>
                  <a:schemeClr val="bg1"/>
                </a:solidFill>
              </a:rPr>
              <a:t>». Участник юбилейных Парадов Победы.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00499" y="3059721"/>
            <a:ext cx="55391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200" dirty="0" smtClean="0">
              <a:solidFill>
                <a:schemeClr val="bg1"/>
              </a:solidFill>
            </a:endParaRPr>
          </a:p>
          <a:p>
            <a:endParaRPr lang="ru-RU" sz="1200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Награды: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Медаль «Золотая Звезда» Героя Советского Союза (01.07.1944).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Орден Ленина (01.07.1944).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Орден Ленина (28.02.1944).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Орден Красного Знамени (21.01.1944).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Орден Александра Невского (25.09.1944).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Орден Отечественной войны 1-й степени (06.04.1985).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Орден Отечественной войны 2-й степени (09.06.1943).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Орден Красной Звезды.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Медали.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4060" y="6471092"/>
            <a:ext cx="90209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Василий Павлович умер 10 декабря 2006 года. Похоронен в Самаре на Аллее Героев городского кладбища.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60" y="2796245"/>
            <a:ext cx="2343646" cy="344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7207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230</Words>
  <Application>Microsoft Office PowerPoint</Application>
  <PresentationFormat>Экран (4:3)</PresentationFormat>
  <Paragraphs>53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4</cp:revision>
  <dcterms:created xsi:type="dcterms:W3CDTF">2018-04-18T13:42:21Z</dcterms:created>
  <dcterms:modified xsi:type="dcterms:W3CDTF">2018-04-18T14:10:13Z</dcterms:modified>
</cp:coreProperties>
</file>