
<file path=[Content_Types].xml><?xml version="1.0" encoding="utf-8"?>
<Types xmlns="http://schemas.openxmlformats.org/package/2006/content-types">
  <Default ContentType="image/jpeg" Extension="jp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1.xml"/>
  <Override ContentType="application/vnd.openxmlformats-officedocument.presentationml.notesMaster+xml" PartName="/ppt/notesMasters/notesMaster1.xml"/>
  <Override ContentType="application/vnd.openxmlformats-officedocument.presentationml.slide+xml" PartName="/ppt/slides/slide10.xml"/>
  <Override ContentType="application/vnd.openxmlformats-officedocument.presentationml.slide+xml" PartName="/ppt/slides/slide8.xml"/>
  <Override ContentType="application/vnd.openxmlformats-officedocument.presentationml.slide+xml" PartName="/ppt/slides/slide4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1.xml"/>
  <Override ContentType="application/vnd.openxmlformats-officedocument.presentationml.slide+xml" PartName="/ppt/slides/slide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theme+xml" PartName="/ppt/theme/theme2.xml"/>
  <Override ContentType="application/vnd.openxmlformats-officedocument.theme+xml" PartName="/ppt/theme/theme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6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5" Type="http://schemas.openxmlformats.org/officeDocument/2006/relationships/slide" Target="slides/slide1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4" Type="http://schemas.openxmlformats.org/officeDocument/2006/relationships/slide" Target="slides/slide10.xml"/><Relationship Id="rId7" Type="http://schemas.openxmlformats.org/officeDocument/2006/relationships/slide" Target="slides/slide3.xml"/><Relationship Id="rId2" Type="http://schemas.openxmlformats.org/officeDocument/2006/relationships/presProps" Target="presProps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8" Type="http://schemas.openxmlformats.org/officeDocument/2006/relationships/slide" Target="slides/slide4.xml"/><Relationship Id="rId4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6" Type="http://schemas.openxmlformats.org/officeDocument/2006/relationships/slide" Target="slides/slide2.xml"/><Relationship Id="rId1" Type="http://schemas.openxmlformats.org/officeDocument/2006/relationships/theme" Target="theme/them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Shape 46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Shape 54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Shape 60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Shape 67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Shape 7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Shape 79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Shape 86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Shape 93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Shape 100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Shape 107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showMasterSp="0" type="title">
  <p:cSld name="TITLE">
    <p:bg>
      <p:bgPr>
        <a:solidFill>
          <a:schemeClr val="lt1"/>
        </a:solid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hape 19"/>
          <p:cNvGrpSpPr/>
          <p:nvPr/>
        </p:nvGrpSpPr>
        <p:grpSpPr>
          <a:xfrm>
            <a:off x="0" y="2438400"/>
            <a:ext cx="9009012" cy="1052400"/>
            <a:chOff x="0" y="2438400"/>
            <a:chExt cx="9009012" cy="1052400"/>
          </a:xfrm>
        </p:grpSpPr>
        <p:grpSp>
          <p:nvGrpSpPr>
            <p:cNvPr id="20" name="Shape 20"/>
            <p:cNvGrpSpPr/>
            <p:nvPr/>
          </p:nvGrpSpPr>
          <p:grpSpPr>
            <a:xfrm>
              <a:off x="290456" y="2546335"/>
              <a:ext cx="711152" cy="474642"/>
              <a:chOff x="1143000" y="533400"/>
              <a:chExt cx="990600" cy="685800"/>
            </a:xfrm>
          </p:grpSpPr>
          <p:sp>
            <p:nvSpPr>
              <p:cNvPr id="21" name="Shape 21"/>
              <p:cNvSpPr/>
              <p:nvPr/>
            </p:nvSpPr>
            <p:spPr>
              <a:xfrm>
                <a:off x="1143000" y="533400"/>
                <a:ext cx="609600" cy="6858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" name="Shape 22"/>
              <p:cNvSpPr/>
              <p:nvPr/>
            </p:nvSpPr>
            <p:spPr>
              <a:xfrm>
                <a:off x="1676400" y="533400"/>
                <a:ext cx="457200" cy="685800"/>
              </a:xfrm>
              <a:prstGeom prst="rect">
                <a:avLst/>
              </a:prstGeom>
              <a:gradFill>
                <a:gsLst>
                  <a:gs pos="0">
                    <a:schemeClr val="lt1"/>
                  </a:gs>
                  <a:gs pos="100000">
                    <a:schemeClr val="folHlink"/>
                  </a:gs>
                </a:gsLst>
                <a:lin ang="10800025" scaled="0"/>
              </a:gra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" name="Shape 23"/>
            <p:cNvGrpSpPr/>
            <p:nvPr/>
          </p:nvGrpSpPr>
          <p:grpSpPr>
            <a:xfrm>
              <a:off x="414389" y="2968504"/>
              <a:ext cx="738226" cy="474642"/>
              <a:chOff x="1447800" y="4191000"/>
              <a:chExt cx="1066800" cy="685800"/>
            </a:xfrm>
          </p:grpSpPr>
          <p:sp>
            <p:nvSpPr>
              <p:cNvPr id="24" name="Shape 24"/>
              <p:cNvSpPr/>
              <p:nvPr/>
            </p:nvSpPr>
            <p:spPr>
              <a:xfrm>
                <a:off x="1447800" y="4191000"/>
                <a:ext cx="609600" cy="6858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" name="Shape 25"/>
              <p:cNvSpPr/>
              <p:nvPr/>
            </p:nvSpPr>
            <p:spPr>
              <a:xfrm>
                <a:off x="1981200" y="4191000"/>
                <a:ext cx="533400" cy="685800"/>
              </a:xfrm>
              <a:prstGeom prst="rect">
                <a:avLst/>
              </a:prstGeom>
              <a:gradFill>
                <a:gsLst>
                  <a:gs pos="0">
                    <a:schemeClr val="lt1"/>
                  </a:gs>
                  <a:gs pos="100000">
                    <a:schemeClr val="accent2"/>
                  </a:gs>
                </a:gsLst>
                <a:lin ang="10800025" scaled="0"/>
              </a:gra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6" name="Shape 26"/>
            <p:cNvSpPr/>
            <p:nvPr/>
          </p:nvSpPr>
          <p:spPr>
            <a:xfrm>
              <a:off x="0" y="2895600"/>
              <a:ext cx="560400" cy="422400"/>
            </a:xfrm>
            <a:prstGeom prst="rect">
              <a:avLst/>
            </a:prstGeom>
            <a:gradFill>
              <a:gsLst>
                <a:gs pos="0">
                  <a:schemeClr val="hlink"/>
                </a:gs>
                <a:gs pos="100000">
                  <a:schemeClr val="lt1"/>
                </a:gs>
              </a:gsLst>
              <a:lin ang="8100019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Shape 27"/>
            <p:cNvSpPr/>
            <p:nvPr/>
          </p:nvSpPr>
          <p:spPr>
            <a:xfrm>
              <a:off x="635000" y="2438400"/>
              <a:ext cx="31800" cy="10524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Shape 28"/>
            <p:cNvSpPr/>
            <p:nvPr/>
          </p:nvSpPr>
          <p:spPr>
            <a:xfrm flipH="1" rot="10800000">
              <a:off x="315912" y="3260787"/>
              <a:ext cx="8693100" cy="55500"/>
            </a:xfrm>
            <a:prstGeom prst="rect">
              <a:avLst/>
            </a:prstGeom>
            <a:gradFill>
              <a:gsLst>
                <a:gs pos="0">
                  <a:schemeClr val="lt1"/>
                </a:gs>
                <a:gs pos="100000">
                  <a:schemeClr val="lt2"/>
                </a:gs>
              </a:gsLst>
              <a:lin ang="10800025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" name="Shape 29"/>
          <p:cNvSpPr txBox="1"/>
          <p:nvPr>
            <p:ph type="ctrTitle"/>
          </p:nvPr>
        </p:nvSpPr>
        <p:spPr>
          <a:xfrm>
            <a:off x="990600" y="1676400"/>
            <a:ext cx="7772400" cy="14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lvl="1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lvl="2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lvl="3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lvl="4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lvl="5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lvl="6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lvl="7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lvl="8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31" name="Shape 31"/>
          <p:cNvSpPr txBox="1"/>
          <p:nvPr>
            <p:ph idx="10" type="dt"/>
          </p:nvPr>
        </p:nvSpPr>
        <p:spPr>
          <a:xfrm>
            <a:off x="9906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Shape 32"/>
          <p:cNvSpPr txBox="1"/>
          <p:nvPr>
            <p:ph idx="11" type="ftr"/>
          </p:nvPr>
        </p:nvSpPr>
        <p:spPr>
          <a:xfrm>
            <a:off x="34290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Shape 33"/>
          <p:cNvSpPr txBox="1"/>
          <p:nvPr>
            <p:ph idx="12" type="sldNum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Tahoma"/>
              <a:buNone/>
              <a:defRPr b="0" i="0" sz="1400" u="none">
                <a:solidFill>
                  <a:schemeClr val="lt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, text on left, text on right" type="twoColTx">
  <p:cSld name="TITLE_AND_TWO_COLUMN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/>
          <p:nvPr>
            <p:ph idx="10" type="dt"/>
          </p:nvPr>
        </p:nvSpPr>
        <p:spPr>
          <a:xfrm>
            <a:off x="1162050" y="6243637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Shape 36"/>
          <p:cNvSpPr txBox="1"/>
          <p:nvPr>
            <p:ph idx="11" type="ftr"/>
          </p:nvPr>
        </p:nvSpPr>
        <p:spPr>
          <a:xfrm>
            <a:off x="3657600" y="6243637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7042150" y="6243637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1pPr>
            <a:lvl2pPr indent="0" lvl="1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2pPr>
            <a:lvl3pPr indent="0" lvl="2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3pPr>
            <a:lvl4pPr indent="0" lvl="3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4pPr>
            <a:lvl5pPr indent="0" lvl="4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5pPr>
            <a:lvl6pPr indent="0" lvl="5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6pPr>
            <a:lvl7pPr indent="0" lvl="6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7pPr>
            <a:lvl8pPr indent="0" lvl="7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8pPr>
            <a:lvl9pPr indent="0" lvl="8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ext" type="tx">
  <p:cSld name="TITLE_AND_BODY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/>
          <p:nvPr>
            <p:ph type="title"/>
          </p:nvPr>
        </p:nvSpPr>
        <p:spPr>
          <a:xfrm>
            <a:off x="1150937" y="214312"/>
            <a:ext cx="7793100" cy="14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x="1182687" y="2017712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7180" lvl="0" marL="457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■"/>
              <a:defRPr/>
            </a:lvl1pPr>
            <a:lvl2pPr indent="-291465" lvl="1" marL="914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2pPr>
            <a:lvl3pPr indent="-285750" lvl="2" marL="1371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3pPr>
            <a:lvl4pPr indent="-291464" lvl="3" marL="1828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90"/>
              <a:buChar char="■"/>
              <a:defRPr/>
            </a:lvl4pPr>
            <a:lvl5pPr indent="-285750" lvl="4" marL="22860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5pPr>
            <a:lvl6pPr indent="-285750" lvl="5" marL="27432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6pPr>
            <a:lvl7pPr indent="-285750" lvl="6" marL="32004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7pPr>
            <a:lvl8pPr indent="-285750" lvl="7" marL="36576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8pPr>
            <a:lvl9pPr indent="-285750" lvl="8" marL="411480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900"/>
              <a:buChar char="■"/>
              <a:defRPr/>
            </a:lvl9pPr>
          </a:lstStyle>
          <a:p/>
        </p:txBody>
      </p:sp>
      <p:sp>
        <p:nvSpPr>
          <p:cNvPr id="41" name="Shape 41"/>
          <p:cNvSpPr txBox="1"/>
          <p:nvPr>
            <p:ph idx="10" type="dt"/>
          </p:nvPr>
        </p:nvSpPr>
        <p:spPr>
          <a:xfrm>
            <a:off x="1162050" y="6243637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Shape 42"/>
          <p:cNvSpPr txBox="1"/>
          <p:nvPr>
            <p:ph idx="11" type="ftr"/>
          </p:nvPr>
        </p:nvSpPr>
        <p:spPr>
          <a:xfrm>
            <a:off x="3657600" y="6243637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Shape 43"/>
          <p:cNvSpPr txBox="1"/>
          <p:nvPr>
            <p:ph idx="12" type="sldNum"/>
          </p:nvPr>
        </p:nvSpPr>
        <p:spPr>
          <a:xfrm>
            <a:off x="7042150" y="6243637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1pPr>
            <a:lvl2pPr indent="0" lvl="1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2pPr>
            <a:lvl3pPr indent="0" lvl="2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3pPr>
            <a:lvl4pPr indent="0" lvl="3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4pPr>
            <a:lvl5pPr indent="0" lvl="4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5pPr>
            <a:lvl6pPr indent="0" lvl="5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6pPr>
            <a:lvl7pPr indent="0" lvl="6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7pPr>
            <a:lvl8pPr indent="0" lvl="7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8pPr>
            <a:lvl9pPr indent="0" lvl="8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/>
        </p:nvSpPr>
        <p:spPr>
          <a:xfrm>
            <a:off x="417512" y="1098550"/>
            <a:ext cx="438300" cy="474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Shape 7"/>
          <p:cNvSpPr txBox="1"/>
          <p:nvPr/>
        </p:nvSpPr>
        <p:spPr>
          <a:xfrm>
            <a:off x="800100" y="1098550"/>
            <a:ext cx="328500" cy="474600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chemeClr val="accent2"/>
              </a:gs>
            </a:gsLst>
            <a:lin ang="10800025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Shape 8"/>
          <p:cNvSpPr txBox="1"/>
          <p:nvPr/>
        </p:nvSpPr>
        <p:spPr>
          <a:xfrm>
            <a:off x="541337" y="1520825"/>
            <a:ext cx="422400" cy="474600"/>
          </a:xfrm>
          <a:prstGeom prst="rect">
            <a:avLst/>
          </a:prstGeom>
          <a:solidFill>
            <a:schemeClr val="folHlink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9"/>
          <p:cNvSpPr txBox="1"/>
          <p:nvPr/>
        </p:nvSpPr>
        <p:spPr>
          <a:xfrm>
            <a:off x="911225" y="1520825"/>
            <a:ext cx="368400" cy="474600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chemeClr val="folHlink"/>
              </a:gs>
            </a:gsLst>
            <a:lin ang="10800025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Shape 10"/>
          <p:cNvSpPr txBox="1"/>
          <p:nvPr/>
        </p:nvSpPr>
        <p:spPr>
          <a:xfrm>
            <a:off x="127000" y="1447800"/>
            <a:ext cx="560400" cy="422400"/>
          </a:xfrm>
          <a:prstGeom prst="rect">
            <a:avLst/>
          </a:prstGeom>
          <a:gradFill>
            <a:gsLst>
              <a:gs pos="0">
                <a:schemeClr val="hlink"/>
              </a:gs>
              <a:gs pos="100000">
                <a:schemeClr val="lt1"/>
              </a:gs>
            </a:gsLst>
            <a:lin ang="8100019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Shape 11"/>
          <p:cNvSpPr txBox="1"/>
          <p:nvPr/>
        </p:nvSpPr>
        <p:spPr>
          <a:xfrm>
            <a:off x="762000" y="990600"/>
            <a:ext cx="31800" cy="1052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Shape 12"/>
          <p:cNvSpPr txBox="1"/>
          <p:nvPr/>
        </p:nvSpPr>
        <p:spPr>
          <a:xfrm>
            <a:off x="442912" y="1781175"/>
            <a:ext cx="8226300" cy="31800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chemeClr val="lt2"/>
              </a:gs>
            </a:gsLst>
            <a:lin ang="10800025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Shape 13"/>
          <p:cNvSpPr txBox="1"/>
          <p:nvPr>
            <p:ph type="title"/>
          </p:nvPr>
        </p:nvSpPr>
        <p:spPr>
          <a:xfrm>
            <a:off x="1150937" y="214312"/>
            <a:ext cx="7793100" cy="1462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" type="body"/>
          </p:nvPr>
        </p:nvSpPr>
        <p:spPr>
          <a:xfrm>
            <a:off x="1182687" y="2017712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5052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folHlink"/>
              </a:buClr>
              <a:buSzPts val="1920"/>
              <a:buFont typeface="Noto Sans Symbols"/>
              <a:buChar char="■"/>
              <a:defRPr b="0" i="0" sz="32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32639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hlink"/>
              </a:buClr>
              <a:buSzPts val="1540"/>
              <a:buFont typeface="Noto Sans Symbols"/>
              <a:buChar char="■"/>
              <a:defRPr b="0" i="0" sz="2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048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folHlink"/>
              </a:buClr>
              <a:buSzPts val="1200"/>
              <a:buFont typeface="Noto Sans Symbols"/>
              <a:buChar char="■"/>
              <a:defRPr b="0" i="0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2921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2921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2921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2921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2921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0" type="dt"/>
          </p:nvPr>
        </p:nvSpPr>
        <p:spPr>
          <a:xfrm>
            <a:off x="1162050" y="6243637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Shape 16"/>
          <p:cNvSpPr txBox="1"/>
          <p:nvPr>
            <p:ph idx="11" type="ftr"/>
          </p:nvPr>
        </p:nvSpPr>
        <p:spPr>
          <a:xfrm>
            <a:off x="3657600" y="6243637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2" type="sldNum"/>
          </p:nvPr>
        </p:nvSpPr>
        <p:spPr>
          <a:xfrm>
            <a:off x="7042150" y="6243637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ahoma"/>
              <a:buNone/>
              <a:defRPr b="0" i="0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4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2.xml"/><Relationship Id="rId5" Type="http://schemas.openxmlformats.org/officeDocument/2006/relationships/hyperlink" Target="http://ru.wikipedia.org/wiki/16_%D0%B0%D0%B2%D0%B3%D1%83%D1%81%D1%82%D0%B0" TargetMode="External"/><Relationship Id="rId8" Type="http://schemas.openxmlformats.org/officeDocument/2006/relationships/hyperlink" Target="http://ru.wikipedia.org/wiki/%D0%93%D0%B5%D1%80%D0%BE%D0%B9_%D0%A1%D0%BE%D0%B2%D0%B5%D1%82%D1%81%D0%BA%D0%BE%D0%B3%D0%BE_%D0%A1%D0%BE%D1%8E%D0%B7%D0%B0" TargetMode="External"/><Relationship Id="rId4" Type="http://schemas.openxmlformats.org/officeDocument/2006/relationships/hyperlink" Target="http://ru.wikipedia.org/wiki/1916" TargetMode="External"/><Relationship Id="rId3" Type="http://schemas.openxmlformats.org/officeDocument/2006/relationships/image" Target="../media/image2.jpg"/><Relationship Id="rId6" Type="http://schemas.openxmlformats.org/officeDocument/2006/relationships/hyperlink" Target="http://ru.wikipedia.org/wiki/1943" TargetMode="External"/><Relationship Id="rId7" Type="http://schemas.openxmlformats.org/officeDocument/2006/relationships/hyperlink" Target="http://ru.wikipedia.org/wiki/%D0%9C%D0%BB%D0%B0%D0%B4%D1%88%D0%B8%D0%B9_%D0%BB%D0%B5%D0%B9%D1%82%D0%B5%D0%BD%D0%B0%D0%BD%D1%8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3.xml"/><Relationship Id="rId4" Type="http://schemas.openxmlformats.org/officeDocument/2006/relationships/image" Target="../media/image4.jpg"/><Relationship Id="rId3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6.xml"/><Relationship Id="rId4" Type="http://schemas.openxmlformats.org/officeDocument/2006/relationships/image" Target="../media/image8.jpg"/><Relationship Id="rId3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<Relationships xmlns="http://schemas.openxmlformats.org/package/2006/relationships"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bg>
      <p:bgPr>
        <a:solidFill>
          <a:schemeClr val="lt1"/>
        </a:solidFill>
      </p:bgPr>
    </p:bg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/>
          <p:nvPr>
            <p:ph type="ctrTitle"/>
          </p:nvPr>
        </p:nvSpPr>
        <p:spPr>
          <a:xfrm>
            <a:off x="611187" y="549275"/>
            <a:ext cx="4968900" cy="1727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ahoma"/>
              <a:buNone/>
            </a:pPr>
            <a:r>
              <a:rPr b="1" i="0" lang="en-US" sz="4000" u="none">
                <a:solidFill>
                  <a:schemeClr val="dk2"/>
                </a:solidFill>
                <a:latin typeface="Tahoma"/>
                <a:ea typeface="Tahoma"/>
                <a:cs typeface="Tahoma"/>
                <a:sym typeface="Tahoma"/>
              </a:rPr>
              <a:t>Герой Советского     Союза</a:t>
            </a:r>
            <a:endParaRPr/>
          </a:p>
        </p:txBody>
      </p:sp>
      <p:sp>
        <p:nvSpPr>
          <p:cNvPr id="49" name="Shape 49"/>
          <p:cNvSpPr txBox="1"/>
          <p:nvPr>
            <p:ph idx="1" type="subTitle"/>
          </p:nvPr>
        </p:nvSpPr>
        <p:spPr>
          <a:xfrm>
            <a:off x="2771775" y="3500437"/>
            <a:ext cx="6121500" cy="244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160"/>
              <a:buNone/>
            </a:pPr>
            <a:r>
              <a:rPr b="1" i="0" lang="en-US" sz="3600" u="none">
                <a:solidFill>
                  <a:srgbClr val="0066FF"/>
                </a:solidFill>
                <a:latin typeface="Tahoma"/>
                <a:ea typeface="Tahoma"/>
                <a:cs typeface="Tahoma"/>
                <a:sym typeface="Tahoma"/>
              </a:rPr>
              <a:t>ОРЕШКОВ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720"/>
              </a:spcBef>
              <a:spcAft>
                <a:spcPts val="0"/>
              </a:spcAft>
              <a:buSzPts val="2160"/>
              <a:buNone/>
            </a:pPr>
            <a:r>
              <a:rPr b="1" i="0" lang="en-US" sz="3600" u="none">
                <a:solidFill>
                  <a:srgbClr val="0066FF"/>
                </a:solidFill>
                <a:latin typeface="Tahoma"/>
                <a:ea typeface="Tahoma"/>
                <a:cs typeface="Tahoma"/>
                <a:sym typeface="Tahoma"/>
              </a:rPr>
              <a:t> СЕРГЕЙ 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720"/>
              </a:spcBef>
              <a:spcAft>
                <a:spcPts val="0"/>
              </a:spcAft>
              <a:buSzPts val="2160"/>
              <a:buNone/>
            </a:pPr>
            <a:r>
              <a:rPr b="1" i="0" lang="en-US" sz="3600" u="none">
                <a:solidFill>
                  <a:srgbClr val="0066FF"/>
                </a:solidFill>
                <a:latin typeface="Tahoma"/>
                <a:ea typeface="Tahoma"/>
                <a:cs typeface="Tahoma"/>
                <a:sym typeface="Tahoma"/>
              </a:rPr>
              <a:t>НИКОЛАЕВИЧ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720"/>
              </a:spcBef>
              <a:spcAft>
                <a:spcPts val="0"/>
              </a:spcAft>
              <a:buSzPts val="2160"/>
              <a:buNone/>
            </a:pPr>
            <a:r>
              <a:rPr b="1" i="0" lang="en-US" sz="3600" u="none">
                <a:solidFill>
                  <a:srgbClr val="0066FF"/>
                </a:solidFill>
                <a:latin typeface="Tahoma"/>
                <a:ea typeface="Tahoma"/>
                <a:cs typeface="Tahoma"/>
                <a:sym typeface="Tahoma"/>
              </a:rPr>
              <a:t>(1916-1943)</a:t>
            </a:r>
            <a:endParaRPr/>
          </a:p>
        </p:txBody>
      </p:sp>
      <p:pic>
        <p:nvPicPr>
          <p:cNvPr descr="Медаль Золотая Звезда" id="50" name="Shape 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08850" y="476250"/>
            <a:ext cx="1403350" cy="2736850"/>
          </a:xfrm>
          <a:prstGeom prst="rect">
            <a:avLst/>
          </a:prstGeom>
          <a:noFill/>
          <a:ln cap="flat" cmpd="sng" w="762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51" name="Shape 5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0825" y="2492375"/>
            <a:ext cx="2665412" cy="3313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Shape 56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04812"/>
            <a:ext cx="4321200" cy="53388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Shape 57"/>
          <p:cNvSpPr txBox="1"/>
          <p:nvPr>
            <p:ph idx="4294967295" type="body"/>
          </p:nvPr>
        </p:nvSpPr>
        <p:spPr>
          <a:xfrm>
            <a:off x="4648200" y="549275"/>
            <a:ext cx="4038600" cy="55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1440"/>
              <a:buFont typeface="Noto Sans Symbols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 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Родился в </a:t>
            </a:r>
            <a:r>
              <a:rPr b="0" i="0" lang="en-US" sz="2400" u="sng" cap="none" strike="noStrike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  <a:hlinkClick r:id="rId4"/>
              </a:rPr>
              <a:t>1916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Родился в 1916, деревне Чуприно Сокольского района Вологодской области. Погиб- </a:t>
            </a:r>
            <a:r>
              <a:rPr b="0" i="0" lang="en-US" sz="2400" u="sng" cap="none" strike="noStrike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  <a:hlinkClick r:id="rId5"/>
              </a:rPr>
              <a:t>16 августа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Родился в 1916, деревне Чуприно Сокольского района Вологодской области. Погиб- 16 августа </a:t>
            </a:r>
            <a:r>
              <a:rPr b="0" i="0" lang="en-US" sz="2400" u="sng" cap="none" strike="noStrike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  <a:hlinkClick r:id="rId6"/>
              </a:rPr>
              <a:t>1943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Родился в 1916, деревне Чуприно Сокольского района Вологодской области. Погиб- 16 августа 1943, поселок Васищево Харьковского района Харьковской области) — командир взвода 124-го гвардейского стрелкового полка 41-й гвардейской стрелковой дивизии 57-й армии Степного фронта, гвардии </a:t>
            </a:r>
            <a:r>
              <a:rPr b="0" i="0" lang="en-US" sz="2400" u="sng" cap="none" strike="noStrike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  <a:hlinkClick r:id="rId7"/>
              </a:rPr>
              <a:t>младший лейтенант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Родился в 1916, деревне Чуприно Сокольского района Вологодской области. Погиб- 16 августа 1943, поселок Васищево Харьковского района Харьковской области) — командир взвода 124-го гвардейского стрелкового полка 41-й гвардейской стрелковой дивизии 57-й армии Степного фронта, гвардии младший лейтенант, </a:t>
            </a:r>
            <a:r>
              <a:rPr b="0" i="0" lang="en-US" sz="2400" u="sng" cap="none" strike="noStrike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  <a:hlinkClick r:id="rId8"/>
              </a:rPr>
              <a:t>Герой Советского Союза</a:t>
            </a:r>
            <a:r>
              <a:rPr b="0" i="0" lang="en-US" sz="24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.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idx="4294967295" type="body"/>
          </p:nvPr>
        </p:nvSpPr>
        <p:spPr>
          <a:xfrm>
            <a:off x="5145087" y="476250"/>
            <a:ext cx="3810000" cy="565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1200"/>
              <a:buFont typeface="Noto Sans Symbols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  </a:t>
            </a:r>
            <a:r>
              <a:rPr b="0" i="0" lang="en-US" sz="20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В 1934 г. началось строительство Улан-Удэнского паровозовагонного завода. Сергей добровольцем уезжает на строительство в Улан-Удэ. После окончания строительства С.Н. Орешков остается работать на заводе. В музее истории ЛВРЗ хранится много воспоминаний заводчан о том, каким жизнерадостным, веселым человеком был Сергей Николаевич. Обладая красивым голосом, пел, плясал, играл на гитаре, был душой компании, легко сходился с людьми. Умел отстаивать интересы рабочего человека.</a:t>
            </a:r>
            <a:endParaRPr/>
          </a:p>
        </p:txBody>
      </p:sp>
      <p:pic>
        <p:nvPicPr>
          <p:cNvPr id="63" name="Shape 63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476250"/>
            <a:ext cx="4680000" cy="28083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 " id="64" name="Shape 6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87" y="3284537"/>
            <a:ext cx="4608512" cy="2973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idx="4294967295" type="body"/>
          </p:nvPr>
        </p:nvSpPr>
        <p:spPr>
          <a:xfrm>
            <a:off x="5003800" y="908050"/>
            <a:ext cx="3951300" cy="52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1680"/>
              <a:buFont typeface="Noto Sans Symbols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  </a:t>
            </a:r>
            <a:r>
              <a:rPr b="0" i="0" lang="en-US" sz="28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С первых дней начала Великой Отечественной войны ходил в военкомат с просьбой отправить его на фронт, хотя как железнодорожник имел бронь. </a:t>
            </a:r>
            <a:endParaRPr/>
          </a:p>
        </p:txBody>
      </p:sp>
      <p:pic>
        <p:nvPicPr>
          <p:cNvPr descr="C:\persona.e-baikal.ru\img\yl_foto\Орешков.jpeg" id="70" name="Shape 70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981075"/>
            <a:ext cx="4176600" cy="46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/>
          <p:nvPr>
            <p:ph idx="4294967295" type="body"/>
          </p:nvPr>
        </p:nvSpPr>
        <p:spPr>
          <a:xfrm>
            <a:off x="5145087" y="692150"/>
            <a:ext cx="3810000" cy="544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1920"/>
              <a:buFont typeface="Noto Sans Symbols"/>
              <a:buNone/>
            </a:pPr>
            <a:r>
              <a:rPr b="0" i="0" lang="en-US" sz="3200" u="none" cap="none" strike="noStrik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В феврале 1942 года  Сергея Орешкова  направили в Забайкальское военно-пехотное училище, а затем на Юго-Западный фронт.</a:t>
            </a:r>
            <a:endParaRPr/>
          </a:p>
          <a:p>
            <a:pPr indent="-22098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folHlink"/>
              </a:buClr>
              <a:buSzPts val="1920"/>
              <a:buFont typeface="Noto Sans Symbols"/>
              <a:buNone/>
            </a:pPr>
            <a:r>
              <a:t/>
            </a:r>
            <a:endParaRPr b="0" i="0" sz="32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C:\Documents and Settings\Admin\Мои документы\Мои рисунки\плакаты ВОВ\1941_mother.jpg" id="76" name="Shape 76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549275"/>
            <a:ext cx="4319700" cy="5583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4294967295" type="body"/>
          </p:nvPr>
        </p:nvSpPr>
        <p:spPr>
          <a:xfrm>
            <a:off x="4716462" y="333375"/>
            <a:ext cx="4170300" cy="575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1200"/>
              <a:buFont typeface="Noto Sans Symbols"/>
              <a:buNone/>
            </a:pPr>
            <a:r>
              <a:rPr b="0" i="0" lang="en-US" sz="20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В боях за освобождения села Васищево младший лейтенант Сергей Орешков проявил героизм, повторив подвиг Александра Матросова. Командир 124-го Гвардейского стрелкового полка гвардии майор Матвеев писал: «...Засевший с правого фланга немецкий пулеметчик не давал продвигаться нашим частям. Воодушевляя своим примером, товарищ Орешков с гранатой, стремительно бросился на пулемет, но был ранен в обе ноги. Превозмогая боль, товарищ Орешков достиг пулемета и своим телом закрыл амбразуру».</a:t>
            </a:r>
            <a:endParaRPr/>
          </a:p>
        </p:txBody>
      </p:sp>
      <p:pic>
        <p:nvPicPr>
          <p:cNvPr descr="0962" id="82" name="Shape 82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6005" l="0" r="2685" t="4891"/>
          <a:stretch/>
        </p:blipFill>
        <p:spPr>
          <a:xfrm>
            <a:off x="323850" y="476250"/>
            <a:ext cx="4103700" cy="28083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216" id="83" name="Shape 8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87" y="3573462"/>
            <a:ext cx="4032250" cy="2519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/>
          <p:nvPr>
            <p:ph idx="4294967295" type="title"/>
          </p:nvPr>
        </p:nvSpPr>
        <p:spPr>
          <a:xfrm>
            <a:off x="395287" y="214312"/>
            <a:ext cx="8548800" cy="550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chemeClr val="hlink"/>
                </a:solidFill>
                <a:latin typeface="Tahoma"/>
                <a:ea typeface="Tahoma"/>
                <a:cs typeface="Tahoma"/>
                <a:sym typeface="Tahoma"/>
              </a:rPr>
              <a:t>Медаль Золотая звезда "Героя Советского Союза"</a:t>
            </a:r>
            <a:endParaRPr/>
          </a:p>
        </p:txBody>
      </p:sp>
      <p:sp>
        <p:nvSpPr>
          <p:cNvPr id="89" name="Shape 89"/>
          <p:cNvSpPr txBox="1"/>
          <p:nvPr>
            <p:ph idx="4294967295" type="body"/>
          </p:nvPr>
        </p:nvSpPr>
        <p:spPr>
          <a:xfrm>
            <a:off x="4284662" y="836612"/>
            <a:ext cx="4670400" cy="554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960"/>
              <a:buFont typeface="Noto Sans Symbols"/>
              <a:buChar char="■"/>
            </a:pPr>
            <a:r>
              <a:rPr b="1" i="0" lang="en-US" sz="1600" u="none">
                <a:solidFill>
                  <a:srgbClr val="5E2D37"/>
                </a:solidFill>
                <a:latin typeface="Tahoma"/>
                <a:ea typeface="Tahoma"/>
                <a:cs typeface="Tahoma"/>
                <a:sym typeface="Tahoma"/>
              </a:rPr>
              <a:t>учреждена 1 августа 1939 года. Учреждена в целях особого отличия граждан, удостоенных звания Героя Советского Союза и совершающих новые героические подвиги.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chemeClr val="folHlink"/>
              </a:buClr>
              <a:buSzPts val="960"/>
              <a:buFont typeface="Noto Sans Symbols"/>
              <a:buChar char="■"/>
            </a:pPr>
            <a:r>
              <a:rPr b="1" i="0" lang="en-US" sz="16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Указом Президиума Верховного Совета СССР от 20 декабря 1943 года младшему лейтенанту Сергею Николаевичу Орешкову было присвоено звание Героя Советского Союза (посмертно).</a:t>
            </a:r>
            <a:endParaRPr/>
          </a:p>
          <a:p>
            <a:pPr indent="-342900" lvl="0" marL="342900" marR="0" rtl="0" algn="l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chemeClr val="folHlink"/>
              </a:buClr>
              <a:buSzPts val="960"/>
              <a:buFont typeface="Noto Sans Symbols"/>
              <a:buChar char="■"/>
            </a:pPr>
            <a:r>
              <a:rPr b="1" i="0" lang="en-US" sz="16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Похоронен С.Н. Орешков в братской могиле под Харьковом в поселке Васищево. Обелиск, установленный на братской могиле был сделан и установлен рабочими Улан-Удэнского ЛВРЗ. На обелиске высечены слова: «Вечная память Герою Советского Союза Сергею Николаевичу Орешкову, погибшему в Великой Отечественной войне 1941-1945 г.г. при освобождении поселка Васищево от немецко-фашистских захватчиков 19 августа 1943 года». </a:t>
            </a:r>
            <a:endParaRPr/>
          </a:p>
          <a:p>
            <a:pPr indent="-281940" lvl="0" marL="3429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folHlink"/>
              </a:buClr>
              <a:buSzPts val="960"/>
              <a:buFont typeface="Noto Sans Symbols"/>
              <a:buNone/>
            </a:pPr>
            <a:r>
              <a:t/>
            </a:r>
            <a:endParaRPr b="1" i="0" sz="16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descr="Медаль Золотая Звезда" id="90" name="Shape 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8312" y="1125537"/>
            <a:ext cx="3382962" cy="4608512"/>
          </a:xfrm>
          <a:prstGeom prst="rect">
            <a:avLst/>
          </a:prstGeom>
          <a:noFill/>
          <a:ln cap="flat" cmpd="sng" w="762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bg>
      <p:bgPr>
        <a:solidFill>
          <a:schemeClr val="lt1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сканирование0022" id="95" name="Shape 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1125537"/>
            <a:ext cx="4032250" cy="395922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96" name="Shape 96"/>
          <p:cNvSpPr txBox="1"/>
          <p:nvPr>
            <p:ph idx="4294967295" type="body"/>
          </p:nvPr>
        </p:nvSpPr>
        <p:spPr>
          <a:xfrm>
            <a:off x="4572000" y="333375"/>
            <a:ext cx="4383000" cy="608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0" i="0" lang="en-US" sz="14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rPr>
              <a:t>      </a:t>
            </a: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Не верьте тем, кто говорит,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Что мало радости я видел.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Я жизнь любил, но лёг в гранит, –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Врагов я сильно ненавидел…      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t/>
            </a:r>
            <a:endParaRPr b="1" i="0" sz="14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  Неделю назад мы в деревню вошли,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Которую фрицы спалили.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В колодце замёрзших детей мы нашли –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Их изверги там погубили…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t/>
            </a:r>
            <a:endParaRPr b="1" i="0" sz="14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  Не верьте тем, кто говорит,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  Что мало радости я видел.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Я жизнь любил, но лёг в гранит, –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Врагов я сильно ненавидел…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t/>
            </a:r>
            <a:endParaRPr b="1" i="0" sz="14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  Из дзота срезает ребят пулемёт,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Хоть кинул я обе гранаты.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Взвод снова потери людские несёт,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И красится снег, где солдаты…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  Не верьте тем, кто говорит,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Что мало радости я видел.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Я жизнь любил, но лёг в гранит, –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Врагов я сильно ненавидел. </a:t>
            </a:r>
            <a:endParaRPr/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t/>
            </a:r>
            <a:endParaRPr b="1" i="0" sz="1400" u="none">
              <a:solidFill>
                <a:srgbClr val="6633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l">
              <a:lnSpc>
                <a:spcPct val="80000"/>
              </a:lnSpc>
              <a:spcBef>
                <a:spcPts val="280"/>
              </a:spcBef>
              <a:spcAft>
                <a:spcPts val="0"/>
              </a:spcAft>
              <a:buClr>
                <a:schemeClr val="folHlink"/>
              </a:buClr>
              <a:buSzPts val="840"/>
              <a:buFont typeface="Noto Sans Symbols"/>
              <a:buNone/>
            </a:pP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      Прошу мою весточку всем сообщить,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Чтоб не было больше вопросов.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Умел ненавидеть и сильно любить </a:t>
            </a:r>
            <a:b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</a:br>
            <a:r>
              <a:rPr b="1" i="0" lang="en-US" sz="14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Боец взвода…………</a:t>
            </a:r>
            <a:endParaRPr/>
          </a:p>
        </p:txBody>
      </p:sp>
      <p:sp>
        <p:nvSpPr>
          <p:cNvPr id="97" name="Shape 97"/>
          <p:cNvSpPr/>
          <p:nvPr/>
        </p:nvSpPr>
        <p:spPr>
          <a:xfrm>
            <a:off x="250825" y="5229225"/>
            <a:ext cx="4176700" cy="657225"/>
          </a:xfrm>
          <a:prstGeom prst="rect"/>
          <a:solidFill>
            <a:srgbClr val="33CCFF"/>
          </a:solidFill>
          <a:ln cap="flat" cmpd="sng" w="12700" algn="ctr">
            <a:solidFill>
              <a:srgbClr val="000099"/>
            </a:solidFill>
            <a:miter lim="800000"/>
            <a:headEnd/>
            <a:tailEnd/>
          </a:ln>
        </p:spPr>
        <p:txBody>
          <a:bodyPr fromWordArt="1"/>
          <a:lstStyle>
            <a:defPPr lvl="0"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>
            <a:r>
              <a:rPr b="0" i="0" u="none" cap="none">
                <a:latin typeface="Impact"/>
              </a:rPr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/>
          <p:nvPr>
            <p:ph idx="4294967295" type="body"/>
          </p:nvPr>
        </p:nvSpPr>
        <p:spPr>
          <a:xfrm>
            <a:off x="5145087" y="404812"/>
            <a:ext cx="3810000" cy="572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1080"/>
              <a:buFont typeface="Noto Sans Symbols"/>
              <a:buChar char="■"/>
            </a:pPr>
            <a:r>
              <a:rPr b="1" i="0" lang="en-US" sz="1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Память о герое увековечена в городе Улан-Удэ, где он работал и откуда ушел на фронт, увековечена в названиях поселка, парка. Его имя навечно занесено в список коллектива локомотивосборочного цеха Улан-Удэнского ЛВРЗ.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folHlink"/>
              </a:buClr>
              <a:buSzPts val="1080"/>
              <a:buFont typeface="Noto Sans Symbols"/>
              <a:buChar char="■"/>
            </a:pPr>
            <a:r>
              <a:rPr b="1" i="0" lang="en-US" sz="1800" u="none">
                <a:solidFill>
                  <a:srgbClr val="663300"/>
                </a:solidFill>
                <a:latin typeface="Tahoma"/>
                <a:ea typeface="Tahoma"/>
                <a:cs typeface="Tahoma"/>
                <a:sym typeface="Tahoma"/>
              </a:rPr>
              <a:t>В селе Васищево, где принял свой последний бой и совершил бессмертный подвиг Сергей Орешков, за могилой Героя ухаживают местные жители. Его именем в селе названа центральная улица. </a:t>
            </a:r>
            <a:endParaRPr/>
          </a:p>
        </p:txBody>
      </p:sp>
      <p:pic>
        <p:nvPicPr>
          <p:cNvPr id="103" name="Shape 1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1125537"/>
            <a:ext cx="4681538" cy="39592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Shape 104"/>
          <p:cNvSpPr/>
          <p:nvPr/>
        </p:nvSpPr>
        <p:spPr>
          <a:xfrm>
            <a:off x="468312" y="5445125"/>
            <a:ext cx="4535475" cy="571500"/>
          </a:xfrm>
          <a:prstGeom prst="rect"/>
          <a:solidFill>
            <a:srgbClr val="0066CC"/>
          </a:solidFill>
          <a:ln cap="flat" cmpd="sng" w="19050" algn="ctr">
            <a:solidFill>
              <a:srgbClr val="99CCFF"/>
            </a:solidFill>
            <a:miter lim="800000"/>
            <a:headEnd/>
            <a:tailEnd/>
          </a:ln>
        </p:spPr>
        <p:txBody>
          <a:bodyPr fromWordArt="1"/>
          <a:lstStyle>
            <a:defPPr lvl="0"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>
            <a:r>
              <a:rPr b="0" i="0" u="none" cap="none">
                <a:latin typeface="Impact"/>
              </a:rPr>
              <a:t>Парк им. Орешкова г.Улан-Удэ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bg>
      <p:bgPr>
        <a:solidFill>
          <a:schemeClr val="lt1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Shape 10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620712"/>
            <a:ext cx="8208900" cy="5616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Shape 110"/>
          <p:cNvSpPr/>
          <p:nvPr/>
        </p:nvSpPr>
        <p:spPr>
          <a:xfrm>
            <a:off x="395287" y="5229225"/>
            <a:ext cx="8424850" cy="1285875"/>
          </a:xfrm>
          <a:prstGeom prst="rect"/>
          <a:solidFill>
            <a:srgbClr val="FFFF00"/>
          </a:solidFill>
          <a:ln cap="flat" cmpd="sng" algn="ctr">
            <a:solidFill>
              <a:schemeClr val="hlink"/>
            </a:solidFill>
            <a:miter lim="800000"/>
            <a:headEnd/>
            <a:tailEnd/>
          </a:ln>
        </p:spPr>
        <p:txBody>
          <a:bodyPr fromWordArt="1"/>
          <a:lstStyle>
            <a:defPPr lvl="0"/>
            <a:lvl1pPr lvl="0"/>
            <a:lvl2pPr lvl="1"/>
            <a:lvl3pPr lvl="2"/>
            <a:lvl4pPr lvl="3"/>
            <a:lvl5pPr lvl="4"/>
            <a:lvl6pPr lvl="5"/>
            <a:lvl7pPr lvl="6"/>
            <a:lvl8pPr lvl="7"/>
            <a:lvl9pPr lvl="8"/>
          </a:lstStyle>
          <a:p>
            <a:r>
              <a:rPr b="0" i="0" u="none" cap="none">
                <a:latin typeface="Impact"/>
              </a:rPr>
              <a:t>ВЕЧНАЯ СЛАВА И ПАМЯТЬ ГЕРОЯМ!</a:t>
            </a:r>
          </a:p>
        </p:txBody>
      </p:sp>
    </p:spTree>
  </p:cSld>
  <p:clrMapOvr>
    <a:masterClrMapping/>
  </p:clrMapOvr>
  <p:transition spd="med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Палитра">
  <a:themeElements>
    <a:clrScheme name="default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E4A8"/>
      </a:accent4>
      <a:accent5>
        <a:srgbClr val="FFCF01"/>
      </a:accent5>
      <a:accent6>
        <a:srgbClr val="FFFFFF"/>
      </a:accent6>
      <a:hlink>
        <a:srgbClr val="FF0000"/>
      </a:hlink>
      <a:folHlink>
        <a:srgbClr val="3333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