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78" y="10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505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56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437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652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501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745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044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022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172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117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306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61055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4039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217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9397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074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351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91414B1-567F-4545-B469-7FFFD2F23000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96BEF-8617-4C96-A2CF-E7A733A333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0067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032362" y="2984413"/>
            <a:ext cx="9144000" cy="2387600"/>
          </a:xfrm>
        </p:spPr>
        <p:txBody>
          <a:bodyPr>
            <a:noAutofit/>
          </a:bodyPr>
          <a:lstStyle/>
          <a:p>
            <a:r>
              <a:rPr lang="ru-RU" sz="8800" b="1" dirty="0" smtClean="0">
                <a:solidFill>
                  <a:schemeClr val="bg1"/>
                </a:solidFill>
              </a:rPr>
              <a:t>Герои Советского Союза</a:t>
            </a:r>
            <a:r>
              <a:rPr lang="ru-RU" sz="8800" dirty="0" smtClean="0">
                <a:solidFill>
                  <a:schemeClr val="bg1"/>
                </a:solidFill>
              </a:rPr>
              <a:t/>
            </a:r>
            <a:br>
              <a:rPr lang="ru-RU" sz="8800" dirty="0" smtClean="0">
                <a:solidFill>
                  <a:schemeClr val="bg1"/>
                </a:solidFill>
              </a:rPr>
            </a:br>
            <a:endParaRPr lang="ru-RU" sz="8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45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5121625" cy="1600200"/>
          </a:xfrm>
        </p:spPr>
        <p:txBody>
          <a:bodyPr>
            <a:normAutofit/>
          </a:bodyPr>
          <a:lstStyle/>
          <a:p>
            <a:r>
              <a:rPr lang="ru-RU" sz="3200" b="1" i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Константи́н</a:t>
            </a:r>
            <a:r>
              <a:rPr lang="ru-RU" sz="3200" b="1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3200" b="1" i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Влади́мирович</a:t>
            </a:r>
            <a:r>
              <a:rPr lang="ru-RU" sz="3200" b="1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3200" b="1" i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Оци́мик</a:t>
            </a:r>
            <a:r>
              <a:rPr lang="ru-RU" sz="3200" b="1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ru-RU" sz="3200" b="1" i="0" u="sng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1919</a:t>
            </a:r>
            <a:r>
              <a:rPr lang="ru-RU" sz="3200" b="1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—</a:t>
            </a:r>
            <a:r>
              <a:rPr lang="ru-RU" sz="3200" b="1" i="0" u="none" strike="noStrike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1963</a:t>
            </a:r>
            <a:r>
              <a:rPr lang="ru-RU" sz="3200" b="1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 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ÐÑÐ¸Ð¼Ð¸Ðº ÐÐ¾Ð½ÑÑÐ°Ð½ÑÐ¸Ð½ ÐÐ»Ð°Ð´Ð¸Ð¼Ð¸ÑÐ¾Ð²Ð¸Ñ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72" y="457200"/>
            <a:ext cx="4892634" cy="562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860368" cy="3811588"/>
          </a:xfrm>
        </p:spPr>
        <p:txBody>
          <a:bodyPr>
            <a:normAutofit/>
          </a:bodyPr>
          <a:lstStyle/>
          <a:p>
            <a:r>
              <a:rPr lang="ru-RU" sz="2800" b="0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sz="2800" b="0" i="0" dirty="0" smtClean="0">
                <a:effectLst/>
                <a:latin typeface="Arial" panose="020B0604020202020204" pitchFamily="34" charset="0"/>
              </a:rPr>
              <a:t>Советский военный. Участник </a:t>
            </a:r>
            <a:r>
              <a:rPr lang="ru-RU" sz="2800" b="0" i="0" u="none" strike="noStrike" dirty="0" smtClean="0">
                <a:effectLst/>
                <a:latin typeface="Arial" panose="020B0604020202020204" pitchFamily="34" charset="0"/>
              </a:rPr>
              <a:t>Великой Отечественной</a:t>
            </a:r>
            <a:r>
              <a:rPr lang="ru-RU" sz="2800" b="0" i="0" dirty="0" smtClean="0">
                <a:effectLst/>
                <a:latin typeface="Arial" panose="020B0604020202020204" pitchFamily="34" charset="0"/>
              </a:rPr>
              <a:t> и </a:t>
            </a:r>
            <a:r>
              <a:rPr lang="ru-RU" sz="2800" b="0" i="0" u="none" strike="noStrike" dirty="0" smtClean="0">
                <a:effectLst/>
                <a:latin typeface="Arial" panose="020B0604020202020204" pitchFamily="34" charset="0"/>
              </a:rPr>
              <a:t>Советско-японской войн</a:t>
            </a:r>
            <a:r>
              <a:rPr lang="ru-RU" sz="2800" b="0" i="0" dirty="0" smtClean="0">
                <a:effectLst/>
                <a:latin typeface="Arial" panose="020B0604020202020204" pitchFamily="34" charset="0"/>
              </a:rPr>
              <a:t>. </a:t>
            </a:r>
            <a:r>
              <a:rPr lang="ru-RU" sz="2800" b="0" i="0" u="none" strike="noStrike" dirty="0" smtClean="0">
                <a:effectLst/>
                <a:latin typeface="Arial" panose="020B0604020202020204" pitchFamily="34" charset="0"/>
              </a:rPr>
              <a:t>Герой Советского Союза</a:t>
            </a:r>
            <a:r>
              <a:rPr lang="ru-RU" sz="2800" b="0" i="0" dirty="0" smtClean="0">
                <a:effectLst/>
                <a:latin typeface="Arial" panose="020B0604020202020204" pitchFamily="34" charset="0"/>
              </a:rPr>
              <a:t> (</a:t>
            </a:r>
            <a:r>
              <a:rPr lang="ru-RU" sz="2800" b="0" i="0" u="none" strike="noStrike" dirty="0" smtClean="0">
                <a:effectLst/>
                <a:latin typeface="Arial" panose="020B0604020202020204" pitchFamily="34" charset="0"/>
              </a:rPr>
              <a:t>1945</a:t>
            </a:r>
            <a:r>
              <a:rPr lang="ru-RU" sz="2800" b="0" i="0" dirty="0" smtClean="0">
                <a:effectLst/>
                <a:latin typeface="Arial" panose="020B0604020202020204" pitchFamily="34" charset="0"/>
              </a:rPr>
              <a:t>). </a:t>
            </a:r>
            <a:r>
              <a:rPr lang="ru-RU" sz="2800" b="0" i="0" u="none" strike="noStrike" dirty="0" smtClean="0">
                <a:effectLst/>
                <a:latin typeface="Arial" panose="020B0604020202020204" pitchFamily="34" charset="0"/>
              </a:rPr>
              <a:t>Старший лейтенант</a:t>
            </a:r>
            <a:r>
              <a:rPr lang="ru-RU" sz="2800" b="0" i="0" dirty="0" smtClean="0">
                <a:effectLst/>
                <a:latin typeface="Arial" panose="020B0604020202020204" pitchFamily="34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9041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442" y="151370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Биография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7630" y="814151"/>
            <a:ext cx="11804073" cy="5272643"/>
          </a:xfrm>
        </p:spPr>
        <p:txBody>
          <a:bodyPr>
            <a:noAutofit/>
          </a:bodyPr>
          <a:lstStyle/>
          <a:p>
            <a:r>
              <a:rPr lang="ru-RU" dirty="0" smtClean="0"/>
              <a:t>Константин Владимирович </a:t>
            </a:r>
            <a:r>
              <a:rPr lang="ru-RU" dirty="0" err="1" smtClean="0"/>
              <a:t>Оцимик</a:t>
            </a:r>
            <a:r>
              <a:rPr lang="ru-RU" dirty="0" smtClean="0"/>
              <a:t> родился 7 января (по другим данным — 15 января)[1][2] 1919 года в деревне </a:t>
            </a:r>
            <a:r>
              <a:rPr lang="ru-RU" dirty="0" err="1" smtClean="0"/>
              <a:t>Карабаиновка</a:t>
            </a:r>
            <a:r>
              <a:rPr lang="ru-RU" dirty="0" smtClean="0"/>
              <a:t>[3] </a:t>
            </a:r>
            <a:r>
              <a:rPr lang="ru-RU" dirty="0" err="1" smtClean="0"/>
              <a:t>Верхнеудинского</a:t>
            </a:r>
            <a:r>
              <a:rPr lang="ru-RU" dirty="0" smtClean="0"/>
              <a:t> уезда Забайкальской области РСФСР[4] (ныне </a:t>
            </a:r>
            <a:r>
              <a:rPr lang="ru-RU" dirty="0" err="1" smtClean="0"/>
              <a:t>Хоринский</a:t>
            </a:r>
            <a:r>
              <a:rPr lang="ru-RU" dirty="0" smtClean="0"/>
              <a:t> район Республики Бурятия) в крестьянской семье Владимира Станиславовича и Марии Фёдоровны </a:t>
            </a:r>
            <a:r>
              <a:rPr lang="ru-RU" dirty="0" err="1" smtClean="0"/>
              <a:t>Оцимик</a:t>
            </a:r>
            <a:r>
              <a:rPr lang="ru-RU" dirty="0" smtClean="0"/>
              <a:t>. Русский[5]. Окончил семь классов сельской школы. Работал учётчиком в колхозе «Красный партизан». В октябре 1936 года по решению общего собрания колхозников Константин Владимирович был направлен на учёбу на курсы бухгалтеров в село </a:t>
            </a:r>
            <a:r>
              <a:rPr lang="ru-RU" dirty="0" err="1" smtClean="0"/>
              <a:t>Унэгэтэй</a:t>
            </a:r>
            <a:r>
              <a:rPr lang="ru-RU" dirty="0" smtClean="0"/>
              <a:t>[6]. С мая 1937 года и до призыва на воинскую службу работал в колхозе бухгалтером материальной группы.</a:t>
            </a:r>
          </a:p>
          <a:p>
            <a:r>
              <a:rPr lang="ru-RU" dirty="0" smtClean="0"/>
              <a:t>В ряды Рабоче-крестьянской Красной Армии К. В. </a:t>
            </a:r>
            <a:r>
              <a:rPr lang="ru-RU" dirty="0" err="1" smtClean="0"/>
              <a:t>Оцимик</a:t>
            </a:r>
            <a:r>
              <a:rPr lang="ru-RU" dirty="0" smtClean="0"/>
              <a:t> был призван </a:t>
            </a:r>
            <a:r>
              <a:rPr lang="ru-RU" dirty="0" err="1" smtClean="0"/>
              <a:t>Заиграевским</a:t>
            </a:r>
            <a:r>
              <a:rPr lang="ru-RU" dirty="0" smtClean="0"/>
              <a:t> райвоенкоматом 9 сентября 1939 года. Срочную службу начал на Дальнем Востоке в 104-м </a:t>
            </a:r>
            <a:r>
              <a:rPr lang="ru-RU" dirty="0" err="1" smtClean="0"/>
              <a:t>Декастринском</a:t>
            </a:r>
            <a:r>
              <a:rPr lang="ru-RU" dirty="0" smtClean="0"/>
              <a:t> укрепрайоне в посёлке Де-Кастри. В 1940 году здесь началось строительство военно-морской базы и береговых батарей, и К. В. </a:t>
            </a:r>
            <a:r>
              <a:rPr lang="ru-RU" dirty="0" err="1" smtClean="0"/>
              <a:t>Оцимик</a:t>
            </a:r>
            <a:r>
              <a:rPr lang="ru-RU" dirty="0" smtClean="0"/>
              <a:t> был направлен на учёбу в артиллерийскую школу на станции Забитуй Читинской области[7]. Однако в связи с обострением обстановки на западных границах СССР после окончания обучения он был направлен в 64-й отдельный пулемётный батальон Тираспольского укрепрайона Одесского военного округа.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990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883" y="120404"/>
            <a:ext cx="1154281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боях с немецко-фашистскими захватчиками и их румынскими союзниками К. В. </a:t>
            </a:r>
            <a:r>
              <a:rPr lang="ru-RU" dirty="0" err="1" smtClean="0"/>
              <a:t>Оцимик</a:t>
            </a:r>
            <a:r>
              <a:rPr lang="ru-RU" dirty="0" smtClean="0"/>
              <a:t> с первых дней войны на Южном фронте. После поражения Красной Армии в </a:t>
            </a:r>
            <a:r>
              <a:rPr lang="ru-RU" dirty="0" err="1" smtClean="0"/>
              <a:t>Тернопольско</a:t>
            </a:r>
            <a:r>
              <a:rPr lang="ru-RU" dirty="0" smtClean="0"/>
              <a:t>-Мелитопольской операции подразделения Тернопольского укрепрайона отошли в Одессу, где в начале сентября 1941 года были включены в состав 1-й Одесской дивизии (с 11 сентября — 421-я стрелковая дивизия) Отдельной Приморской армии. Участник обороны Одессы. После эвакуации из Одессы в октябре 1941 года Константин Владимирович в составе своего подразделения участвовал в обороне Крымского полуострова. В боях за Ялту и Алушту 421-я стрелковая дивизия понесла тяжёлые потери[8] и была расформирована. Оставшиеся её части пошли на доукомплектование 172-й стрелковой дивизии, в составе которой Константин Владимирович участвовал в обороне Севастополя. После поражения советских войск в Крыму ему удалось эвакуироваться на Кавказ. В ходе Битвы за Кавказ Константин Владимирович был тяжело ранен.</a:t>
            </a:r>
          </a:p>
          <a:p>
            <a:r>
              <a:rPr lang="ru-RU" dirty="0" smtClean="0"/>
              <a:t>После госпиталя К. В. </a:t>
            </a:r>
            <a:r>
              <a:rPr lang="ru-RU" dirty="0" err="1" smtClean="0"/>
              <a:t>Оцимик</a:t>
            </a:r>
            <a:r>
              <a:rPr lang="ru-RU" dirty="0" smtClean="0"/>
              <a:t> был направлен в артиллерийское училище. После его окончания в начале 1944 года лейтенант К. В. </a:t>
            </a:r>
            <a:r>
              <a:rPr lang="ru-RU" dirty="0" err="1" smtClean="0"/>
              <a:t>Оцимик</a:t>
            </a:r>
            <a:r>
              <a:rPr lang="ru-RU" dirty="0" smtClean="0"/>
              <a:t> получил направление в 641-й армейский истребительно-противотанковый полк 21-й армии Ленинградского фронта, где был назначен командиром огневого взвода. В этой должности Константин Владимирович участвовал в разгроме группы немецких армий «Север» под Ленинградом[9] и Новгородом[10], освобождении Ленинградской и Калининской[11] областей. В июле 1944 года его взвод отличился во время Выборгской операции в бою за высоту 39,6 на Карельском перешейке. Поддерживая наступление стрелковых подразделений своей армии, артиллерийский взвод лейтенанта </a:t>
            </a:r>
            <a:r>
              <a:rPr lang="ru-RU" dirty="0" err="1" smtClean="0"/>
              <a:t>Оцимика</a:t>
            </a:r>
            <a:r>
              <a:rPr lang="ru-RU" dirty="0" smtClean="0"/>
              <a:t> огнём орудий проделал проход в проволочных заграждениях противника шириною 9 метров. В ходе наступления взвод уничтожил прямой наводкой 3 ручных и 2 станковых пулемёта противника, 1 противотанковую пушку и более 10 немецких солдат.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6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8758" y="144156"/>
            <a:ext cx="1172094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начале января 1945 года 21-я армия была передана 1-му Украинскому фронту. Командир артиллерийской батареи лейтенант К. В. </a:t>
            </a:r>
            <a:r>
              <a:rPr lang="ru-RU" dirty="0" err="1" smtClean="0"/>
              <a:t>Оцимик</a:t>
            </a:r>
            <a:r>
              <a:rPr lang="ru-RU" dirty="0" smtClean="0"/>
              <a:t> в ходе </a:t>
            </a:r>
            <a:r>
              <a:rPr lang="ru-RU" dirty="0" err="1" smtClean="0"/>
              <a:t>Сандомирско-Силезской</a:t>
            </a:r>
            <a:r>
              <a:rPr lang="ru-RU" dirty="0" smtClean="0"/>
              <a:t> операции в бою на подступах к городу Гинденбург[12] отразил атаку немецких автоматчиков численностью до 40 человек, которых поддерживало два танка. В ходе боя были уничтожены оба танка, 26 солдат и офицеров противника и 2 ручных пулемёта, а также захвачено знамя немецкого полка. За этот бой Константин Владимирович был награждён орденом Отечественной войны 2 степени и произведён в старшие лейтенанты.</a:t>
            </a:r>
          </a:p>
          <a:p>
            <a:r>
              <a:rPr lang="ru-RU" dirty="0" smtClean="0"/>
              <a:t>В марте 1945 года К. В. </a:t>
            </a:r>
            <a:r>
              <a:rPr lang="ru-RU" dirty="0" err="1" smtClean="0"/>
              <a:t>Оцимик</a:t>
            </a:r>
            <a:r>
              <a:rPr lang="ru-RU" dirty="0" smtClean="0"/>
              <a:t> участвовал в Верхне-</a:t>
            </a:r>
            <a:r>
              <a:rPr lang="ru-RU" dirty="0" err="1" smtClean="0"/>
              <a:t>Силезской</a:t>
            </a:r>
            <a:r>
              <a:rPr lang="ru-RU" dirty="0" smtClean="0"/>
              <a:t> наступательной операции. В боях 19-20 марта 1945 года при ликвидации окружённой под </a:t>
            </a:r>
            <a:r>
              <a:rPr lang="ru-RU" dirty="0" err="1" smtClean="0"/>
              <a:t>Оппельном</a:t>
            </a:r>
            <a:r>
              <a:rPr lang="ru-RU" dirty="0" smtClean="0"/>
              <a:t>[13] группировки немцев артиллерийская батарея под его командованием отразила 6 контратак противника, уничтожив до 180 солдат и офицеров вермахта. Когда немцы вплотную приблизились к батарее, старший лейтенант </a:t>
            </a:r>
            <a:r>
              <a:rPr lang="ru-RU" dirty="0" err="1" smtClean="0"/>
              <a:t>Оцимик</a:t>
            </a:r>
            <a:r>
              <a:rPr lang="ru-RU" dirty="0" smtClean="0"/>
              <a:t> повёл своих бойцов в рукопашную. В ходе схватки было уничтожено 23 солдата противника и ещё 67 было взято в плен.</a:t>
            </a:r>
          </a:p>
          <a:p>
            <a:r>
              <a:rPr lang="ru-RU" dirty="0" smtClean="0"/>
              <a:t>В последние дни войны 21-я армия участвовала в Пражской наступательной операции. 6 мая 1945 года старший лейтенант К. В. </a:t>
            </a:r>
            <a:r>
              <a:rPr lang="ru-RU" dirty="0" err="1" smtClean="0"/>
              <a:t>Оцимик</a:t>
            </a:r>
            <a:r>
              <a:rPr lang="ru-RU" dirty="0" smtClean="0"/>
              <a:t> с первым орудием форсировал реку </a:t>
            </a:r>
            <a:r>
              <a:rPr lang="ru-RU" dirty="0" err="1" smtClean="0"/>
              <a:t>Чарна</a:t>
            </a:r>
            <a:r>
              <a:rPr lang="ru-RU" dirty="0" smtClean="0"/>
              <a:t>-Вода и занял огневую позицию на западной окраине города </a:t>
            </a:r>
            <a:r>
              <a:rPr lang="ru-RU" dirty="0" err="1" smtClean="0"/>
              <a:t>Цобтен</a:t>
            </a:r>
            <a:r>
              <a:rPr lang="ru-RU" dirty="0" smtClean="0"/>
              <a:t>[14], обеспечив переправу остальных орудий батареи. В ходе боя батарея </a:t>
            </a:r>
            <a:r>
              <a:rPr lang="ru-RU" dirty="0" err="1" smtClean="0"/>
              <a:t>Оцимика</a:t>
            </a:r>
            <a:r>
              <a:rPr lang="ru-RU" dirty="0" smtClean="0"/>
              <a:t> отразила 7 контратак противника, уничтожив более 120 солдат и офицеров. В критический момент боя, когда батарея была окружена, Константин Владимирович вызвал огонь артиллерийского полка на себя. Батарея была спасена, но старший лейтенант </a:t>
            </a:r>
            <a:r>
              <a:rPr lang="ru-RU" dirty="0" err="1" smtClean="0"/>
              <a:t>Оцимик</a:t>
            </a:r>
            <a:r>
              <a:rPr lang="ru-RU" dirty="0" smtClean="0"/>
              <a:t> был тяжело ранен. Победу он встретил в госпитале. Там же он узнал, что указом Президиума Верховного Совета СССР от 27 июня 1945 года ему было присвоено звание Героя Советского Союза.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056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2508" y="866898"/>
            <a:ext cx="1140031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К началу августа 1945 года старший лейтенант К. В. </a:t>
            </a:r>
            <a:r>
              <a:rPr lang="ru-RU" sz="2400" dirty="0" err="1" smtClean="0"/>
              <a:t>Оцимик</a:t>
            </a:r>
            <a:r>
              <a:rPr lang="ru-RU" sz="2400" dirty="0" smtClean="0"/>
              <a:t> был снова в строю и в должности командира артиллерийского дивизиона 1628-го истребительно-противотанкового артиллерийского полка 2-й Краснознаменной армии 2-го Дальневосточного фронта участвовал в разгроме </a:t>
            </a:r>
            <a:r>
              <a:rPr lang="ru-RU" sz="2400" dirty="0" err="1" smtClean="0"/>
              <a:t>Квантунской</a:t>
            </a:r>
            <a:r>
              <a:rPr lang="ru-RU" sz="2400" dirty="0" smtClean="0"/>
              <a:t> армии в ходе Советско-японской войны. Демобилизовался Константин Владимирович в 1946 году. Некоторое время работал в Улан-Удэ в тресте столовых. С 1947 по 1953 года служил в системе МВД Бурятской АССР. С 1950 года занимал должность командира взвода лагерной охраны в городе Городок. С 1953 года Константин Владимирович работал мастером на кирпичном заводе в городе </a:t>
            </a:r>
            <a:r>
              <a:rPr lang="ru-RU" sz="2400" dirty="0" err="1" smtClean="0"/>
              <a:t>Гусиноозёрске</a:t>
            </a:r>
            <a:r>
              <a:rPr lang="ru-RU" sz="2400" dirty="0" smtClean="0"/>
              <a:t>. Затем из-за болезни жены он переехал в посёлок Усть-Баргузин. Работал на аналогичном кирпичном заводе. 21 июня 1963 года после тяжёлой и продолжительной болезни Константин Владимирович скончался. По решению родственников был похоронен в Улан-Удэ на </a:t>
            </a:r>
            <a:r>
              <a:rPr lang="ru-RU" sz="2400" dirty="0" err="1" smtClean="0"/>
              <a:t>Заудинском</a:t>
            </a:r>
            <a:r>
              <a:rPr lang="ru-RU" sz="2400" dirty="0" smtClean="0"/>
              <a:t> кладбище.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6786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Награды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46112" y="1313411"/>
            <a:ext cx="4853540" cy="4942927"/>
          </a:xfrm>
        </p:spPr>
        <p:txBody>
          <a:bodyPr>
            <a:normAutofit fontScale="92500" lnSpcReduction="10000"/>
          </a:bodyPr>
          <a:lstStyle/>
          <a:p>
            <a:r>
              <a:rPr lang="ru-RU" sz="3200" dirty="0" smtClean="0"/>
              <a:t>Медаль «Золотая Звезда» (27.06.1945).</a:t>
            </a:r>
          </a:p>
          <a:p>
            <a:r>
              <a:rPr lang="ru-RU" sz="3200" dirty="0" smtClean="0"/>
              <a:t>Орден Ленина (27.06.1945).</a:t>
            </a:r>
          </a:p>
          <a:p>
            <a:r>
              <a:rPr lang="ru-RU" sz="3200" dirty="0" smtClean="0"/>
              <a:t>Орден Отечественной войны 2 степени (06.02.1945).</a:t>
            </a:r>
          </a:p>
          <a:p>
            <a:r>
              <a:rPr lang="ru-RU" sz="3200" dirty="0" smtClean="0"/>
              <a:t>Орден Красной Звезды (18.11.1944).</a:t>
            </a:r>
          </a:p>
          <a:p>
            <a:r>
              <a:rPr lang="ru-RU" sz="3200" dirty="0" smtClean="0"/>
              <a:t>Медали</a:t>
            </a:r>
            <a:r>
              <a:rPr lang="ru-RU" dirty="0" smtClean="0"/>
              <a:t>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246224" y="1313411"/>
            <a:ext cx="2926080" cy="23886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655" y="1825625"/>
            <a:ext cx="1876301" cy="39600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3715" y="3702051"/>
            <a:ext cx="3591099" cy="2554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72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/>
              <a:t>Память</a:t>
            </a:r>
            <a:endParaRPr lang="ru-RU" sz="6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4400" b="1" dirty="0" smtClean="0"/>
              <a:t>Бюст Героя Советского Союза К. В. </a:t>
            </a:r>
            <a:r>
              <a:rPr lang="ru-RU" sz="4400" b="1" dirty="0" err="1" smtClean="0"/>
              <a:t>Оцимика</a:t>
            </a:r>
            <a:r>
              <a:rPr lang="ru-RU" sz="4400" b="1" dirty="0" smtClean="0"/>
              <a:t> установлен в городе Улан-Удэ.</a:t>
            </a:r>
          </a:p>
          <a:p>
            <a:r>
              <a:rPr lang="ru-RU" sz="4400" b="1" dirty="0" smtClean="0"/>
              <a:t>Именем Героя Советского Союза К. В. </a:t>
            </a:r>
            <a:r>
              <a:rPr lang="ru-RU" sz="4400" b="1" dirty="0" err="1" smtClean="0"/>
              <a:t>Оцимика</a:t>
            </a:r>
            <a:r>
              <a:rPr lang="ru-RU" sz="4400" b="1" dirty="0" smtClean="0"/>
              <a:t> названы улицы в городах Улан-Удэ и </a:t>
            </a:r>
            <a:r>
              <a:rPr lang="ru-RU" sz="4400" b="1" dirty="0" err="1" smtClean="0"/>
              <a:t>Гусиноозёрск</a:t>
            </a:r>
            <a:r>
              <a:rPr lang="ru-RU" sz="4400" b="1" dirty="0" smtClean="0"/>
              <a:t> и в посёлках Усть-Баргузин и Верхние </a:t>
            </a:r>
            <a:r>
              <a:rPr lang="ru-RU" sz="4400" b="1" dirty="0" err="1" smtClean="0"/>
              <a:t>Тальцы</a:t>
            </a:r>
            <a:r>
              <a:rPr lang="ru-RU" sz="4400" b="1" dirty="0" smtClean="0"/>
              <a:t>.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304446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35</TotalTime>
  <Words>984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Ион</vt:lpstr>
      <vt:lpstr>Герои Советского Союза </vt:lpstr>
      <vt:lpstr>Константи́н Влади́мирович Оци́мик (1919—1963) </vt:lpstr>
      <vt:lpstr>Биография</vt:lpstr>
      <vt:lpstr>Презентация PowerPoint</vt:lpstr>
      <vt:lpstr>Презентация PowerPoint</vt:lpstr>
      <vt:lpstr>Презентация PowerPoint</vt:lpstr>
      <vt:lpstr>Награды</vt:lpstr>
      <vt:lpstr>Память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Герои Советского Союза (1945)</dc:title>
  <dc:creator>рорполъэ</dc:creator>
  <cp:lastModifiedBy>рорполъэ</cp:lastModifiedBy>
  <cp:revision>4</cp:revision>
  <dcterms:created xsi:type="dcterms:W3CDTF">2018-04-18T08:46:07Z</dcterms:created>
  <dcterms:modified xsi:type="dcterms:W3CDTF">2018-04-18T09:21:35Z</dcterms:modified>
</cp:coreProperties>
</file>