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1943_%D0%B3%D0%BE%D0%B4" TargetMode="External"/><Relationship Id="rId3" Type="http://schemas.openxmlformats.org/officeDocument/2006/relationships/hyperlink" Target="https://ru.wikipedia.org/wiki/1998_%D0%B3%D0%BE%D0%B4" TargetMode="External"/><Relationship Id="rId7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2" Type="http://schemas.openxmlformats.org/officeDocument/2006/relationships/hyperlink" Target="https://ru.wikipedia.org/wiki/1920_%D0%B3%D0%BE%D0%B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2%D0%B5%D0%BB%D0%B8%D0%BA%D0%B0%D1%8F_%D0%9E%D1%82%D0%B5%D1%87%D0%B5%D1%81%D1%82%D0%B2%D0%B5%D0%BD%D0%BD%D0%B0%D1%8F_%D0%B2%D0%BE%D0%B9%D0%BD%D0%B0" TargetMode="External"/><Relationship Id="rId5" Type="http://schemas.openxmlformats.org/officeDocument/2006/relationships/hyperlink" Target="https://ru.wikipedia.org/wiki/%D0%92%D0%BE%D0%B5%D0%BD%D0%BD%D0%BE-%D0%BC%D0%BE%D1%80%D1%81%D0%BA%D0%BE%D0%B9_%D1%84%D0%BB%D0%BE%D1%82_%D0%A1%D0%A1%D0%A1%D0%A0" TargetMode="External"/><Relationship Id="rId4" Type="http://schemas.openxmlformats.org/officeDocument/2006/relationships/hyperlink" Target="https://ru.wikipedia.org/wiki/%D0%9A%D0%B0%D0%BF%D0%B8%D1%82%D0%B0%D0%BD_1-%D0%B3%D0%BE_%D1%80%D0%B0%D0%BD%D0%B3%D0%B0" TargetMode="External"/><Relationship Id="rId9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2%D0%B8%D1%85%D0%BE%D0%BE%D0%BA%D0%B5%D0%B0%D0%BD%D1%81%D0%BA%D0%B8%D0%B9_%D1%84%D0%BB%D0%BE%D1%82" TargetMode="External"/><Relationship Id="rId13" Type="http://schemas.openxmlformats.org/officeDocument/2006/relationships/hyperlink" Target="https://ru.wikipedia.org/wiki/%D0%91%D0%B5%D0%BB%D0%BE%D1%80%D1%83%D1%81%D1%81%D0%BA%D0%B8%D0%B9_%D1%84%D1%80%D0%BE%D0%BD%D1%82" TargetMode="External"/><Relationship Id="rId18" Type="http://schemas.openxmlformats.org/officeDocument/2006/relationships/hyperlink" Target="https://ru.wikipedia.org/wiki/%D0%9B%D1%8E%D0%B1%D0%B5%D1%87" TargetMode="External"/><Relationship Id="rId26" Type="http://schemas.openxmlformats.org/officeDocument/2006/relationships/hyperlink" Target="https://ru.wikipedia.org/wiki/%D0%9E%D1%80%D0%B4%D0%B5%D0%BD_%D0%9B%D0%B5%D0%BD%D0%B8%D0%BD%D0%B0" TargetMode="External"/><Relationship Id="rId3" Type="http://schemas.openxmlformats.org/officeDocument/2006/relationships/hyperlink" Target="https://ru.wikipedia.org/wiki/1920_%D0%B3%D0%BE%D0%B4" TargetMode="External"/><Relationship Id="rId21" Type="http://schemas.openxmlformats.org/officeDocument/2006/relationships/hyperlink" Target="https://ru.wikipedia.org/wiki/%D0%A3%D0%BA%D1%80%D0%B0%D0%B8%D0%BD%D1%81%D0%BA%D0%B0%D1%8F_%D0%A1%D0%BE%D0%B2%D0%B5%D1%82%D1%81%D0%BA%D0%B0%D1%8F_%D0%A1%D0%BE%D1%86%D0%B8%D0%B0%D0%BB%D0%B8%D1%81%D1%82%D0%B8%D1%87%D0%B5%D1%81%D0%BA%D0%B0%D1%8F_%D0%A0%D0%B5%D1%81%D0%BF%D1%83%D0%B1%D0%BB%D0%B8%D0%BA%D0%B0" TargetMode="External"/><Relationship Id="rId7" Type="http://schemas.openxmlformats.org/officeDocument/2006/relationships/hyperlink" Target="https://ru.wikipedia.org/wiki/%D0%9C%D0%BE%D1%80%D1%81%D0%BA%D0%B0%D1%8F_%D0%BF%D0%B5%D1%85%D0%BE%D1%82%D0%B0" TargetMode="External"/><Relationship Id="rId12" Type="http://schemas.openxmlformats.org/officeDocument/2006/relationships/hyperlink" Target="https://ru.wikipedia.org/wiki/61-%D1%8F_%D0%B0%D1%80%D0%BC%D0%B8%D1%8F_(%D0%A1%D0%A1%D0%A1%D0%A0)" TargetMode="External"/><Relationship Id="rId17" Type="http://schemas.openxmlformats.org/officeDocument/2006/relationships/hyperlink" Target="https://ru.wikipedia.org/wiki/%D0%94%D0%BD%D0%B5%D0%BF%D1%80" TargetMode="External"/><Relationship Id="rId25" Type="http://schemas.openxmlformats.org/officeDocument/2006/relationships/hyperlink" Target="https://ru.wikipedia.org/wiki/%D0%93%D0%B5%D1%80%D0%BE%D0%B9_%D0%A1%D0%BE%D0%B2%D0%B5%D1%82%D1%81%D0%BA%D0%BE%D0%B3%D0%BE_%D0%A1%D0%BE%D1%8E%D0%B7%D0%B0" TargetMode="External"/><Relationship Id="rId33" Type="http://schemas.openxmlformats.org/officeDocument/2006/relationships/hyperlink" Target="https://ru.wikipedia.org/wiki/%D0%97%D0%B0%D0%BF%D0%BE%D1%80%D0%BE%D0%B6%D1%8C%D0%B5" TargetMode="External"/><Relationship Id="rId2" Type="http://schemas.openxmlformats.org/officeDocument/2006/relationships/hyperlink" Target="https://ru.wikipedia.org/wiki/8_%D0%B8%D1%8E%D0%BD%D1%8F" TargetMode="External"/><Relationship Id="rId16" Type="http://schemas.openxmlformats.org/officeDocument/2006/relationships/hyperlink" Target="https://ru.wikipedia.org/wiki/7_%D0%BE%D0%BA%D1%82%D1%8F%D0%B1%D1%80%D1%8F" TargetMode="External"/><Relationship Id="rId20" Type="http://schemas.openxmlformats.org/officeDocument/2006/relationships/hyperlink" Target="https://ru.wikipedia.org/wiki/%D0%A7%D0%B5%D1%80%D0%BD%D0%B8%D0%B3%D0%BE%D0%B2%D1%81%D0%BA%D0%B0%D1%8F_%D0%BE%D0%B1%D0%BB%D0%B0%D1%81%D1%82%D1%8C" TargetMode="External"/><Relationship Id="rId29" Type="http://schemas.openxmlformats.org/officeDocument/2006/relationships/hyperlink" Target="https://ru.wikipedia.org/wiki/%D0%9E%D1%80%D0%B4%D0%B5%D0%BD_%D0%9A%D1%80%D0%B0%D1%81%D0%BD%D0%BE%D0%B9_%D0%97%D0%B2%D0%B5%D0%B7%D0%B4%D1%8B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ru.wikipedia.org/wiki/1942_%D0%B3%D0%BE%D0%B4" TargetMode="External"/><Relationship Id="rId11" Type="http://schemas.openxmlformats.org/officeDocument/2006/relationships/hyperlink" Target="https://ru.wikipedia.org/wiki/%D0%A1%D1%82%D0%B0%D1%80%D1%88%D0%B8%D0%BD%D0%B0" TargetMode="External"/><Relationship Id="rId24" Type="http://schemas.openxmlformats.org/officeDocument/2006/relationships/hyperlink" Target="https://ru.wikipedia.org/wiki/24_%D0%B4%D0%B5%D0%BA%D0%B0%D0%B1%D1%80%D1%8F" TargetMode="External"/><Relationship Id="rId32" Type="http://schemas.openxmlformats.org/officeDocument/2006/relationships/hyperlink" Target="https://ru.wikipedia.org/wiki/%D0%91%D1%83%D1%80%D1%8F%D1%82%D0%B8%D1%8F" TargetMode="External"/><Relationship Id="rId5" Type="http://schemas.openxmlformats.org/officeDocument/2006/relationships/hyperlink" Target="https://ru.wikipedia.org/wiki/1940_%D0%B3%D0%BE%D0%B4" TargetMode="External"/><Relationship Id="rId15" Type="http://schemas.openxmlformats.org/officeDocument/2006/relationships/hyperlink" Target="https://ru.wikipedia.org/wiki/%D0%98%D0%B2%D0%B0%D0%BD%D0%BE%D0%B2,_%D0%98%D0%B3%D0%BE%D1%80%D1%8C_%D0%A1%D0%B5%D1%80%D0%B3%D0%B5%D0%B5%D0%B2%D0%B8%D1%87_(%D0%93%D0%B5%D1%80%D0%BE%D0%B9_%D0%A1%D0%BE%D0%B2%D0%B5%D1%82%D1%81%D0%BA%D0%BE%D0%B3%D0%BE_%D0%A1%D0%BE%D1%8E%D0%B7%D0%B0)" TargetMode="External"/><Relationship Id="rId23" Type="http://schemas.openxmlformats.org/officeDocument/2006/relationships/hyperlink" Target="https://ru.wikipedia.org/wiki/%D0%92%D0%B5%D1%80%D1%85%D0%BE%D0%B2%D0%BD%D1%8B%D0%B9_%D0%A1%D0%BE%D0%B2%D0%B5%D1%82_%D0%A1%D0%A1%D0%A1%D0%A0" TargetMode="External"/><Relationship Id="rId28" Type="http://schemas.openxmlformats.org/officeDocument/2006/relationships/hyperlink" Target="https://ru.wikipedia.org/wiki/%D0%9E%D1%80%D0%B4%D0%B5%D0%BD_%D0%9E%D1%82%D0%B5%D1%87%D0%B5%D1%81%D1%82%D0%B2%D0%B5%D0%BD%D0%BD%D0%BE%D0%B9_%D0%B2%D0%BE%D0%B9%D0%BD%D1%8B" TargetMode="External"/><Relationship Id="rId10" Type="http://schemas.openxmlformats.org/officeDocument/2006/relationships/hyperlink" Target="https://ru.wikipedia.org/wiki/1943_%D0%B3%D0%BE%D0%B4" TargetMode="External"/><Relationship Id="rId19" Type="http://schemas.openxmlformats.org/officeDocument/2006/relationships/hyperlink" Target="https://ru.wikipedia.org/wiki/%D0%A0%D0%B5%D0%BF%D0%BA%D0%B8%D0%BD%D1%81%D0%BA%D0%B8%D0%B9_%D1%80%D0%B0%D0%B9%D0%BE%D0%BD" TargetMode="External"/><Relationship Id="rId31" Type="http://schemas.openxmlformats.org/officeDocument/2006/relationships/hyperlink" Target="https://ru.wikipedia.org/wiki/%D0%9C%D0%B5%D0%B4%D0%B0%D0%BB%D1%8C_%C2%AB%D0%97%D0%B0_%D0%BE%D0%B1%D0%BE%D1%80%D0%BE%D0%BD%D1%83_%D0%A1%D1%82%D0%B0%D0%BB%D0%B8%D0%BD%D0%B3%D1%80%D0%B0%D0%B4%D0%B0%C2%BB" TargetMode="External"/><Relationship Id="rId4" Type="http://schemas.openxmlformats.org/officeDocument/2006/relationships/hyperlink" Target="https://ru.wikipedia.org/wiki/%D0%A3%D0%BB%D0%B0%D0%BD-%D0%A3%D0%B4%D1%8D" TargetMode="External"/><Relationship Id="rId9" Type="http://schemas.openxmlformats.org/officeDocument/2006/relationships/hyperlink" Target="https://ru.wikipedia.org/wiki/%D0%A1%D1%82%D0%B0%D0%BB%D0%B8%D0%BD%D0%B3%D1%80%D0%B0%D0%B4%D1%81%D0%BA%D0%B0%D1%8F_%D0%B1%D0%B8%D1%82%D0%B2%D0%B0" TargetMode="External"/><Relationship Id="rId14" Type="http://schemas.openxmlformats.org/officeDocument/2006/relationships/hyperlink" Target="https://ru.wikipedia.org/wiki/%D0%91%D0%B8%D1%82%D0%B2%D0%B0_%D0%B7%D0%B0_%D0%94%D0%BD%D0%B5%D0%BF%D1%80" TargetMode="External"/><Relationship Id="rId22" Type="http://schemas.openxmlformats.org/officeDocument/2006/relationships/hyperlink" Target="https://ru.wikipedia.org/wiki/%D0%9A%D1%80%D0%B0%D1%81%D0%BD%D1%8B%D0%B9_%D0%A0%D0%BE%D0%B3" TargetMode="External"/><Relationship Id="rId27" Type="http://schemas.openxmlformats.org/officeDocument/2006/relationships/hyperlink" Target="https://ru.wikipedia.org/wiki/%D0%9C%D0%B5%D0%B4%D0%B0%D0%BB%D1%8C_%C2%AB%D0%97%D0%BE%D0%BB%D0%BE%D1%82%D0%B0%D1%8F_%D0%97%D0%B2%D0%B5%D0%B7%D0%B4%D0%B0%C2%BB_(%D0%A1%D0%A1%D0%A1%D0%A0)" TargetMode="External"/><Relationship Id="rId30" Type="http://schemas.openxmlformats.org/officeDocument/2006/relationships/hyperlink" Target="https://ru.wikipedia.org/wiki/%D0%9C%D0%B5%D0%B4%D0%B0%D0%BB%D1%8C_%C2%AB%D0%97%D0%B0_%D0%BE%D1%82%D0%B2%D0%B0%D0%B3%D1%83%C2%BB_(%D0%A1%D0%A1%D0%A1%D0%A0)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одзаголовок 2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tIns="0">
            <a:normAutofit fontScale="90000"/>
          </a:bodyPr>
          <a:lstStyle/>
          <a:p>
            <a:r>
              <a:rPr lang="ru-RU" dirty="0" smtClean="0"/>
              <a:t>Иванов </a:t>
            </a:r>
            <a:r>
              <a:rPr lang="ru-RU" dirty="0" smtClean="0"/>
              <a:t>Игорь Сергеевич (Герой Советского Союза)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Игорь Сергеевич Иванов</a:t>
            </a:r>
            <a:r>
              <a:rPr lang="ru-RU" sz="2000" dirty="0" smtClean="0"/>
              <a:t> (</a:t>
            </a:r>
            <a:r>
              <a:rPr lang="ru-RU" sz="2000" dirty="0" smtClean="0">
                <a:hlinkClick r:id="rId2" tooltip="1920 год"/>
              </a:rPr>
              <a:t>1920</a:t>
            </a:r>
            <a:r>
              <a:rPr lang="ru-RU" sz="2000" dirty="0" smtClean="0"/>
              <a:t>—</a:t>
            </a:r>
            <a:r>
              <a:rPr lang="ru-RU" sz="2000" dirty="0" smtClean="0">
                <a:hlinkClick r:id="rId3" tooltip="1998 год"/>
              </a:rPr>
              <a:t>1998</a:t>
            </a:r>
            <a:r>
              <a:rPr lang="ru-RU" sz="2000" dirty="0" smtClean="0"/>
              <a:t>) — </a:t>
            </a:r>
            <a:r>
              <a:rPr lang="ru-RU" sz="2000" dirty="0" smtClean="0">
                <a:hlinkClick r:id="rId4" tooltip="Капитан 1-го ранга"/>
              </a:rPr>
              <a:t>капитан 1-го ранга</a:t>
            </a:r>
            <a:r>
              <a:rPr lang="ru-RU" sz="2000" dirty="0" smtClean="0"/>
              <a:t> </a:t>
            </a:r>
            <a:r>
              <a:rPr lang="ru-RU" sz="2000" dirty="0" smtClean="0">
                <a:hlinkClick r:id="rId5" tooltip="Военно-морской флот СССР"/>
              </a:rPr>
              <a:t>Военно-морского флота СССР</a:t>
            </a:r>
            <a:r>
              <a:rPr lang="ru-RU" sz="2000" dirty="0" smtClean="0"/>
              <a:t>, участник </a:t>
            </a:r>
            <a:r>
              <a:rPr lang="ru-RU" sz="2000" dirty="0" smtClean="0">
                <a:hlinkClick r:id="rId6" tooltip="Великая Отечественная война"/>
              </a:rPr>
              <a:t>Великой Отечественной войны</a:t>
            </a:r>
            <a:r>
              <a:rPr lang="ru-RU" sz="2000" dirty="0" smtClean="0"/>
              <a:t>, </a:t>
            </a:r>
            <a:r>
              <a:rPr lang="ru-RU" sz="2000" dirty="0" smtClean="0">
                <a:hlinkClick r:id="rId7" tooltip="Герой Советского Союза"/>
              </a:rPr>
              <a:t>Герой Советского Союза</a:t>
            </a:r>
            <a:r>
              <a:rPr lang="ru-RU" sz="2000" dirty="0" smtClean="0"/>
              <a:t> (</a:t>
            </a:r>
            <a:r>
              <a:rPr lang="ru-RU" sz="2000" dirty="0" smtClean="0">
                <a:hlinkClick r:id="rId8" tooltip="1943 год"/>
              </a:rPr>
              <a:t>1943</a:t>
            </a:r>
            <a:r>
              <a:rPr lang="ru-RU" sz="2000" dirty="0" smtClean="0"/>
              <a:t>).</a:t>
            </a:r>
            <a:endParaRPr lang="ru-RU" sz="2000" dirty="0"/>
          </a:p>
        </p:txBody>
      </p:sp>
      <p:pic>
        <p:nvPicPr>
          <p:cNvPr id="4" name="Содержимое 3" descr="Игорь_Сергеевич_Иванов.jpg"/>
          <p:cNvPicPr>
            <a:picLocks noGrp="1" noChangeAspect="1"/>
          </p:cNvPicPr>
          <p:nvPr>
            <p:ph idx="1"/>
          </p:nvPr>
        </p:nvPicPr>
        <p:blipFill>
          <a:blip r:embed="rId9"/>
          <a:stretch>
            <a:fillRect/>
          </a:stretch>
        </p:blipFill>
        <p:spPr>
          <a:xfrm>
            <a:off x="642910" y="1500174"/>
            <a:ext cx="3214710" cy="4721032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472518" cy="598331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800" dirty="0" smtClean="0"/>
              <a:t>    Биография</a:t>
            </a:r>
          </a:p>
          <a:p>
            <a:pPr>
              <a:buNone/>
            </a:pPr>
            <a:r>
              <a:rPr lang="ru-RU" sz="1600" dirty="0" smtClean="0"/>
              <a:t>        Игорь Иванов родился </a:t>
            </a:r>
            <a:r>
              <a:rPr lang="ru-RU" sz="1600" dirty="0" smtClean="0">
                <a:hlinkClick r:id="rId2" tooltip="8 июня"/>
              </a:rPr>
              <a:t>8 июня</a:t>
            </a:r>
            <a:r>
              <a:rPr lang="ru-RU" sz="1600" dirty="0" smtClean="0"/>
              <a:t> </a:t>
            </a:r>
            <a:r>
              <a:rPr lang="ru-RU" sz="1600" dirty="0" smtClean="0">
                <a:hlinkClick r:id="rId3" tooltip="1920 год"/>
              </a:rPr>
              <a:t>1920 года</a:t>
            </a:r>
            <a:r>
              <a:rPr lang="ru-RU" sz="1600" dirty="0" smtClean="0"/>
              <a:t> в </a:t>
            </a:r>
            <a:r>
              <a:rPr lang="ru-RU" sz="1600" dirty="0" err="1" smtClean="0"/>
              <a:t>Верхнеудинске</a:t>
            </a:r>
            <a:r>
              <a:rPr lang="ru-RU" sz="1600" dirty="0" smtClean="0"/>
              <a:t> (ныне — </a:t>
            </a:r>
            <a:r>
              <a:rPr lang="ru-RU" sz="1600" dirty="0" smtClean="0">
                <a:hlinkClick r:id="rId4" tooltip="Улан-Удэ"/>
              </a:rPr>
              <a:t>Улан-Удэ</a:t>
            </a:r>
            <a:r>
              <a:rPr lang="ru-RU" sz="1600" dirty="0" smtClean="0"/>
              <a:t>). Окончил семь классов школы и два курса механического техникума железнодорожного транспорта в родном городе. В </a:t>
            </a:r>
            <a:r>
              <a:rPr lang="ru-RU" sz="1600" dirty="0" smtClean="0">
                <a:hlinkClick r:id="rId5" tooltip="1940 год"/>
              </a:rPr>
              <a:t>1940 году</a:t>
            </a:r>
            <a:r>
              <a:rPr lang="ru-RU" sz="1600" dirty="0" smtClean="0"/>
              <a:t> Иванов был призван на службу в Военно-морской флот СССР, прошёл обучение на торпедиста. В декабре </a:t>
            </a:r>
            <a:r>
              <a:rPr lang="ru-RU" sz="1600" dirty="0" smtClean="0">
                <a:hlinkClick r:id="rId6" tooltip="1942 год"/>
              </a:rPr>
              <a:t>1942 года</a:t>
            </a:r>
            <a:r>
              <a:rPr lang="ru-RU" sz="1600" dirty="0" smtClean="0"/>
              <a:t> в составе сводной бригады </a:t>
            </a:r>
            <a:r>
              <a:rPr lang="ru-RU" sz="1600" dirty="0" smtClean="0">
                <a:hlinkClick r:id="rId7" tooltip="Морская пехота"/>
              </a:rPr>
              <a:t>морской пехоты</a:t>
            </a:r>
            <a:r>
              <a:rPr lang="ru-RU" sz="1600" dirty="0" smtClean="0"/>
              <a:t> </a:t>
            </a:r>
            <a:r>
              <a:rPr lang="ru-RU" sz="1600" dirty="0" smtClean="0">
                <a:hlinkClick r:id="rId8" tooltip="Тихоокеанский флот"/>
              </a:rPr>
              <a:t>Тихоокеанского флота</a:t>
            </a:r>
            <a:r>
              <a:rPr lang="ru-RU" sz="1600" dirty="0" smtClean="0"/>
              <a:t> он был направлен на фронт Великой Отечественной войны. Участвовал в </a:t>
            </a:r>
            <a:r>
              <a:rPr lang="ru-RU" sz="1600" dirty="0" smtClean="0">
                <a:hlinkClick r:id="rId9" tooltip="Сталинградская битва"/>
              </a:rPr>
              <a:t>Сталинградской битве</a:t>
            </a:r>
            <a:r>
              <a:rPr lang="ru-RU" sz="1600" dirty="0" smtClean="0"/>
              <a:t>. К октябрю </a:t>
            </a:r>
            <a:r>
              <a:rPr lang="ru-RU" sz="1600" dirty="0" smtClean="0">
                <a:hlinkClick r:id="rId10" tooltip="1943 год"/>
              </a:rPr>
              <a:t>1943 года</a:t>
            </a:r>
            <a:r>
              <a:rPr lang="ru-RU" sz="1600" dirty="0" smtClean="0"/>
              <a:t> гвардии </a:t>
            </a:r>
            <a:r>
              <a:rPr lang="ru-RU" sz="1600" dirty="0" smtClean="0">
                <a:hlinkClick r:id="rId11" tooltip="Старшина"/>
              </a:rPr>
              <a:t>старшина</a:t>
            </a:r>
            <a:r>
              <a:rPr lang="ru-RU" sz="1600" dirty="0" smtClean="0"/>
              <a:t> Игорь Иванов командовал отделением разведки 279-го гвардейского лёгкого артиллерийского полка 23-й гвардейской лёгкой артиллерийской бригады 5-й артиллерийской дивизии 4-го артиллерийского корпуса прорыва </a:t>
            </a:r>
            <a:r>
              <a:rPr lang="ru-RU" sz="1600" dirty="0" smtClean="0">
                <a:hlinkClick r:id="rId12" tooltip="61-я армия (СССР)"/>
              </a:rPr>
              <a:t>61-й армии</a:t>
            </a:r>
            <a:r>
              <a:rPr lang="ru-RU" sz="1600" dirty="0" smtClean="0"/>
              <a:t> </a:t>
            </a:r>
            <a:r>
              <a:rPr lang="ru-RU" sz="1600" dirty="0" smtClean="0">
                <a:hlinkClick r:id="rId13" tooltip="Белорусский фронт"/>
              </a:rPr>
              <a:t>Белорусского фронта</a:t>
            </a:r>
            <a:r>
              <a:rPr lang="ru-RU" sz="1600" dirty="0" smtClean="0"/>
              <a:t>. Отличился во время </a:t>
            </a:r>
            <a:r>
              <a:rPr lang="ru-RU" sz="1600" dirty="0" smtClean="0">
                <a:hlinkClick r:id="rId14" tooltip="Битва за Днепр"/>
              </a:rPr>
              <a:t>битвы за Днепр</a:t>
            </a:r>
            <a:r>
              <a:rPr lang="ru-RU" sz="1600" baseline="30000" dirty="0" smtClean="0">
                <a:hlinkClick r:id="rId15"/>
              </a:rPr>
              <a:t>[1]</a:t>
            </a:r>
            <a:r>
              <a:rPr lang="ru-RU" sz="1600" dirty="0" smtClean="0"/>
              <a:t>.      </a:t>
            </a:r>
            <a:br>
              <a:rPr lang="ru-RU" sz="1600" dirty="0" smtClean="0"/>
            </a:br>
            <a:r>
              <a:rPr lang="ru-RU" sz="1600" dirty="0" smtClean="0">
                <a:hlinkClick r:id="rId16" tooltip="7 октября"/>
              </a:rPr>
              <a:t>7 октября</a:t>
            </a:r>
            <a:r>
              <a:rPr lang="ru-RU" sz="1600" dirty="0" smtClean="0"/>
              <a:t> 1943 года отделение Иванова переправилось через </a:t>
            </a:r>
            <a:r>
              <a:rPr lang="ru-RU" sz="1600" dirty="0" smtClean="0">
                <a:hlinkClick r:id="rId17" tooltip="Днепр"/>
              </a:rPr>
              <a:t>Днепр</a:t>
            </a:r>
            <a:r>
              <a:rPr lang="ru-RU" sz="1600" dirty="0" smtClean="0"/>
              <a:t> в районе посёлка </a:t>
            </a:r>
            <a:r>
              <a:rPr lang="ru-RU" sz="1600" dirty="0" err="1" smtClean="0">
                <a:hlinkClick r:id="rId18" tooltip="Любеч"/>
              </a:rPr>
              <a:t>Любеч</a:t>
            </a:r>
            <a:r>
              <a:rPr lang="ru-RU" sz="1600" dirty="0" smtClean="0"/>
              <a:t> </a:t>
            </a:r>
            <a:r>
              <a:rPr lang="ru-RU" sz="1600" dirty="0" err="1" smtClean="0">
                <a:hlinkClick r:id="rId19" tooltip="Репкинский район"/>
              </a:rPr>
              <a:t>Репкинского</a:t>
            </a:r>
            <a:r>
              <a:rPr lang="ru-RU" sz="1600" dirty="0" smtClean="0">
                <a:hlinkClick r:id="rId19" tooltip="Репкинский район"/>
              </a:rPr>
              <a:t> района</a:t>
            </a:r>
            <a:r>
              <a:rPr lang="ru-RU" sz="1600" dirty="0" smtClean="0"/>
              <a:t> </a:t>
            </a:r>
            <a:r>
              <a:rPr lang="ru-RU" sz="1600" dirty="0" smtClean="0">
                <a:hlinkClick r:id="rId20" tooltip="Черниговская область"/>
              </a:rPr>
              <a:t>Черниговской области</a:t>
            </a:r>
            <a:r>
              <a:rPr lang="ru-RU" sz="1600" dirty="0" smtClean="0"/>
              <a:t> </a:t>
            </a:r>
            <a:r>
              <a:rPr lang="ru-RU" sz="1600" dirty="0" smtClean="0">
                <a:hlinkClick r:id="rId21" tooltip="Украинская Советская Социалистическая Республика"/>
              </a:rPr>
              <a:t>Украинской ССР</a:t>
            </a:r>
            <a:r>
              <a:rPr lang="ru-RU" sz="1600" dirty="0" smtClean="0"/>
              <a:t>. В последующие восемь дней Иванов лично обнаружил 15 важных объектов в немецкой обороне и корректировал огонь советской артиллерии по ним. Лично участвовал в боях, в частности, отличился в рукопашной схватке у деревни </a:t>
            </a:r>
            <a:r>
              <a:rPr lang="ru-RU" sz="1600" dirty="0" smtClean="0">
                <a:hlinkClick r:id="rId22" tooltip="Красный Рог"/>
              </a:rPr>
              <a:t>Красный Рог</a:t>
            </a:r>
            <a:r>
              <a:rPr lang="ru-RU" sz="1600" baseline="30000" dirty="0" smtClean="0">
                <a:hlinkClick r:id="rId15"/>
              </a:rPr>
              <a:t>[1][2]</a:t>
            </a:r>
            <a:r>
              <a:rPr lang="ru-RU" sz="1600" dirty="0" smtClean="0"/>
              <a:t>.</a:t>
            </a:r>
          </a:p>
          <a:p>
            <a:pPr>
              <a:buNone/>
            </a:pPr>
            <a:r>
              <a:rPr lang="ru-RU" sz="1600" dirty="0" smtClean="0"/>
              <a:t>        Указом Президиума </a:t>
            </a:r>
            <a:r>
              <a:rPr lang="ru-RU" sz="1600" dirty="0" smtClean="0">
                <a:hlinkClick r:id="rId23" tooltip="Верховный Совет СССР"/>
              </a:rPr>
              <a:t>Верховного Совета СССР</a:t>
            </a:r>
            <a:r>
              <a:rPr lang="ru-RU" sz="1600" dirty="0" smtClean="0"/>
              <a:t> от </a:t>
            </a:r>
            <a:r>
              <a:rPr lang="ru-RU" sz="1600" dirty="0" smtClean="0">
                <a:hlinkClick r:id="rId24" tooltip="24 декабря"/>
              </a:rPr>
              <a:t>24 декабря</a:t>
            </a:r>
            <a:r>
              <a:rPr lang="ru-RU" sz="1600" dirty="0" smtClean="0"/>
              <a:t> 1943 года за «образцовое выполнение боевых заданий командования на фронте борьбы с немецкими захватчиками и проявленные при этом мужество и героизм» гвардии старшина Игорь Иванов был удостоен высокого звания </a:t>
            </a:r>
            <a:r>
              <a:rPr lang="ru-RU" sz="1600" dirty="0" smtClean="0">
                <a:hlinkClick r:id="rId25" tooltip="Герой Советского Союза"/>
              </a:rPr>
              <a:t>Героя Советского Союза</a:t>
            </a:r>
            <a:r>
              <a:rPr lang="ru-RU" sz="1600" dirty="0" smtClean="0"/>
              <a:t> с вручением </a:t>
            </a:r>
            <a:r>
              <a:rPr lang="ru-RU" sz="1600" dirty="0" smtClean="0">
                <a:hlinkClick r:id="rId26" tooltip="Орден Ленина"/>
              </a:rPr>
              <a:t>ордена Ленина</a:t>
            </a:r>
            <a:r>
              <a:rPr lang="ru-RU" sz="1600" dirty="0" smtClean="0"/>
              <a:t> и </a:t>
            </a:r>
            <a:r>
              <a:rPr lang="ru-RU" sz="1600" dirty="0" smtClean="0">
                <a:hlinkClick r:id="rId27" tooltip="Медаль «Золотая Звезда» (СССР)"/>
              </a:rPr>
              <a:t>медали «Золотая Звезда»</a:t>
            </a:r>
            <a:r>
              <a:rPr lang="ru-RU" sz="1600" dirty="0" smtClean="0"/>
              <a:t> за номером 2997</a:t>
            </a:r>
            <a:r>
              <a:rPr lang="ru-RU" sz="1600" baseline="30000" dirty="0" smtClean="0">
                <a:hlinkClick r:id="rId15"/>
              </a:rPr>
              <a:t>[2]</a:t>
            </a:r>
            <a:r>
              <a:rPr lang="ru-RU" sz="1600" dirty="0" smtClean="0"/>
              <a:t>.</a:t>
            </a:r>
          </a:p>
          <a:p>
            <a:pPr>
              <a:buNone/>
            </a:pPr>
            <a:r>
              <a:rPr lang="ru-RU" sz="1600" dirty="0" smtClean="0"/>
              <a:t>        Был также награждён </a:t>
            </a:r>
            <a:r>
              <a:rPr lang="ru-RU" sz="1600" dirty="0" smtClean="0">
                <a:hlinkClick r:id="rId28" tooltip="Орден Отечественной войны"/>
              </a:rPr>
              <a:t>орденом Отечественной войны</a:t>
            </a:r>
            <a:r>
              <a:rPr lang="ru-RU" sz="1600" dirty="0" smtClean="0"/>
              <a:t> 1-й степени  и двумя </a:t>
            </a:r>
            <a:r>
              <a:rPr lang="ru-RU" sz="1600" dirty="0" smtClean="0">
                <a:hlinkClick r:id="rId29" tooltip="Орден Красной Звезды"/>
              </a:rPr>
              <a:t>орденами Красной Звезды</a:t>
            </a:r>
            <a:r>
              <a:rPr lang="ru-RU" sz="1600" dirty="0" smtClean="0"/>
              <a:t> , рядом медалей, в том числе </a:t>
            </a:r>
            <a:r>
              <a:rPr lang="ru-RU" sz="1600" dirty="0" smtClean="0">
                <a:hlinkClick r:id="rId30" tooltip="Медаль «За отвагу» (СССР)"/>
              </a:rPr>
              <a:t>медалью «За отвагу»</a:t>
            </a:r>
            <a:r>
              <a:rPr lang="ru-RU" sz="1600" dirty="0" smtClean="0"/>
              <a:t> , </a:t>
            </a:r>
            <a:r>
              <a:rPr lang="ru-RU" sz="1600" dirty="0" smtClean="0">
                <a:hlinkClick r:id="rId31" tooltip="Медаль «За оборону Сталинграда»"/>
              </a:rPr>
              <a:t>медалью «За оборону Сталинграда»</a:t>
            </a:r>
            <a:r>
              <a:rPr lang="ru-RU" sz="1600" baseline="30000" dirty="0" smtClean="0">
                <a:hlinkClick r:id="rId15"/>
              </a:rPr>
              <a:t>[1]</a:t>
            </a:r>
            <a:r>
              <a:rPr lang="ru-RU" sz="1600" dirty="0" smtClean="0"/>
              <a:t>. </a:t>
            </a:r>
          </a:p>
          <a:p>
            <a:pPr>
              <a:buNone/>
            </a:pPr>
            <a:r>
              <a:rPr lang="ru-RU" sz="1600" dirty="0" smtClean="0"/>
              <a:t>        В честь Иванова названы школы в </a:t>
            </a:r>
            <a:r>
              <a:rPr lang="ru-RU" sz="1600" dirty="0" smtClean="0">
                <a:hlinkClick r:id="rId32" tooltip="Бурятия"/>
              </a:rPr>
              <a:t>Бурятии</a:t>
            </a:r>
            <a:r>
              <a:rPr lang="ru-RU" sz="1600" dirty="0" smtClean="0"/>
              <a:t> и </a:t>
            </a:r>
            <a:r>
              <a:rPr lang="ru-RU" sz="1600" dirty="0" smtClean="0">
                <a:hlinkClick r:id="rId33" tooltip="Запорожье"/>
              </a:rPr>
              <a:t>Запорожье</a:t>
            </a:r>
            <a:endParaRPr lang="ru-RU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Работу выполнила ученица 11 А класса </a:t>
            </a:r>
            <a:r>
              <a:rPr lang="ru-RU" sz="2400" dirty="0" err="1" smtClean="0"/>
              <a:t>Цыбенова</a:t>
            </a:r>
            <a:r>
              <a:rPr lang="ru-RU" sz="2400" dirty="0" smtClean="0"/>
              <a:t> Ольга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</Words>
  <Application>Microsoft Office PowerPoint</Application>
  <PresentationFormat>Экран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Arial</vt:lpstr>
      <vt:lpstr>Calibri</vt:lpstr>
      <vt:lpstr>Тема Office</vt:lpstr>
      <vt:lpstr>Иванов Игорь Сергеевич (Герой Советского Союза) </vt:lpstr>
      <vt:lpstr>Игорь Сергеевич Иванов (1920—1998) — капитан 1-го ранга Военно-морского флота СССР, участник Великой Отечественной войны, Герой Советского Союза (1943).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Иванов, Игорь Сергеевич (Герой Советского Союза) </dc:title>
  <dc:creator>1</dc:creator>
  <cp:lastModifiedBy>Александр</cp:lastModifiedBy>
  <cp:revision>3</cp:revision>
  <dcterms:created xsi:type="dcterms:W3CDTF">2018-04-04T13:50:12Z</dcterms:created>
  <dcterms:modified xsi:type="dcterms:W3CDTF">2018-04-26T19:22:44Z</dcterms:modified>
</cp:coreProperties>
</file>