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3E9B1-7B6D-4378-8D1A-5ECBE761FA75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C0DFAA4F-2DCB-4D08-838A-2AEFFC510F49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3E9B1-7B6D-4378-8D1A-5ECBE761FA75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DFAA4F-2DCB-4D08-838A-2AEFFC510F49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3E9B1-7B6D-4378-8D1A-5ECBE761FA75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DFAA4F-2DCB-4D08-838A-2AEFFC510F49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3E9B1-7B6D-4378-8D1A-5ECBE761FA75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AA4F-2DCB-4D08-838A-2AEFFC510F4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3E9B1-7B6D-4378-8D1A-5ECBE761FA75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AA4F-2DCB-4D08-838A-2AEFFC510F4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3E9B1-7B6D-4378-8D1A-5ECBE761FA75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AA4F-2DCB-4D08-838A-2AEFFC510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3E9B1-7B6D-4378-8D1A-5ECBE761FA75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DFAA4F-2DCB-4D08-838A-2AEFFC510F4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3A3E9B1-7B6D-4378-8D1A-5ECBE761FA75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0DFAA4F-2DCB-4D08-838A-2AEFFC510F49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3E9B1-7B6D-4378-8D1A-5ECBE761FA75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AA4F-2DCB-4D08-838A-2AEFFC510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3E9B1-7B6D-4378-8D1A-5ECBE761FA75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AA4F-2DCB-4D08-838A-2AEFFC510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3E9B1-7B6D-4378-8D1A-5ECBE761FA75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AA4F-2DCB-4D08-838A-2AEFFC510F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C0DFAA4F-2DCB-4D08-838A-2AEFFC510F49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3A3E9B1-7B6D-4378-8D1A-5ECBE761FA75}" type="datetimeFigureOut">
              <a:rPr lang="ru-RU" smtClean="0"/>
              <a:t>13.03.2015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2276872"/>
            <a:ext cx="66967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Общественная экспертиза самоанализа педагогической деятельности учителя</a:t>
            </a:r>
            <a:endParaRPr lang="ru-RU" sz="28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3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764704"/>
            <a:ext cx="7467600" cy="554312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Анализ собственной деятельности как процесс осмысления педагогического опыта является важнейшим и своеобразным инструментом преодоления существующих в работе трудностей, стимулом самосовершенствования. Поэтому развитие способности учителя к самоанализу является основным условием для определения лучших аспектов своей профессиональной деятельности и затруднений.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900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275856" y="2060848"/>
            <a:ext cx="2592288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Самоанализ педагогической деятельности учителя</a:t>
            </a:r>
            <a:endParaRPr lang="ru-RU" dirty="0"/>
          </a:p>
        </p:txBody>
      </p:sp>
      <p:sp>
        <p:nvSpPr>
          <p:cNvPr id="5" name="Овал 4">
            <a:hlinkClick r:id="rId2" action="ppaction://hlinksldjump"/>
          </p:cNvPr>
          <p:cNvSpPr/>
          <p:nvPr/>
        </p:nvSpPr>
        <p:spPr>
          <a:xfrm>
            <a:off x="827584" y="605054"/>
            <a:ext cx="309634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Учительское, профессиональное сообщество</a:t>
            </a:r>
            <a:endParaRPr lang="ru-RU" dirty="0"/>
          </a:p>
        </p:txBody>
      </p:sp>
      <p:sp>
        <p:nvSpPr>
          <p:cNvPr id="6" name="Овал 5">
            <a:hlinkClick r:id="rId3" action="ppaction://hlinksldjump"/>
          </p:cNvPr>
          <p:cNvSpPr/>
          <p:nvPr/>
        </p:nvSpPr>
        <p:spPr>
          <a:xfrm>
            <a:off x="5220072" y="605054"/>
            <a:ext cx="309634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Администрация школы</a:t>
            </a:r>
            <a:endParaRPr lang="ru-RU" dirty="0"/>
          </a:p>
        </p:txBody>
      </p:sp>
      <p:sp>
        <p:nvSpPr>
          <p:cNvPr id="7" name="Овал 6">
            <a:hlinkClick r:id="rId4" action="ppaction://hlinksldjump"/>
          </p:cNvPr>
          <p:cNvSpPr/>
          <p:nvPr/>
        </p:nvSpPr>
        <p:spPr>
          <a:xfrm>
            <a:off x="368598" y="4149080"/>
            <a:ext cx="309634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Социум</a:t>
            </a:r>
            <a:endParaRPr lang="ru-RU" dirty="0"/>
          </a:p>
        </p:txBody>
      </p:sp>
      <p:sp>
        <p:nvSpPr>
          <p:cNvPr id="8" name="Овал 7">
            <a:hlinkClick r:id="rId5" action="ppaction://hlinksldjump"/>
          </p:cNvPr>
          <p:cNvSpPr/>
          <p:nvPr/>
        </p:nvSpPr>
        <p:spPr>
          <a:xfrm>
            <a:off x="3072165" y="5104154"/>
            <a:ext cx="309634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Ученическое сообщество</a:t>
            </a:r>
            <a:endParaRPr lang="ru-RU" dirty="0"/>
          </a:p>
        </p:txBody>
      </p:sp>
      <p:sp>
        <p:nvSpPr>
          <p:cNvPr id="9" name="Овал 8">
            <a:hlinkClick r:id="rId6" action="ppaction://hlinksldjump"/>
          </p:cNvPr>
          <p:cNvSpPr/>
          <p:nvPr/>
        </p:nvSpPr>
        <p:spPr>
          <a:xfrm>
            <a:off x="5724128" y="4072493"/>
            <a:ext cx="309634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Родительское сообщество</a:t>
            </a:r>
            <a:endParaRPr lang="ru-RU" dirty="0"/>
          </a:p>
        </p:txBody>
      </p:sp>
      <p:sp>
        <p:nvSpPr>
          <p:cNvPr id="11" name="Стрелка вправо 10"/>
          <p:cNvSpPr/>
          <p:nvPr/>
        </p:nvSpPr>
        <p:spPr>
          <a:xfrm rot="3218910">
            <a:off x="3144220" y="1861404"/>
            <a:ext cx="59276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7533253">
            <a:off x="5427747" y="1861871"/>
            <a:ext cx="59276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14032554">
            <a:off x="5553457" y="3677486"/>
            <a:ext cx="59276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16200000">
            <a:off x="4323956" y="4357152"/>
            <a:ext cx="59276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9014251">
            <a:off x="3134266" y="3759182"/>
            <a:ext cx="59276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320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27584" y="605054"/>
            <a:ext cx="309634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Учительское, профессиональное сообщество</a:t>
            </a: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3275856" y="2060848"/>
            <a:ext cx="2592288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Самоанализ педагогической деятельности учителя</a:t>
            </a:r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 rot="3218910">
            <a:off x="3144220" y="1861404"/>
            <a:ext cx="59276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475656" y="4293096"/>
            <a:ext cx="6696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Методическое объединение учителей школы, района.</a:t>
            </a:r>
            <a:endParaRPr lang="ru-RU" sz="20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7946613" y="5582234"/>
            <a:ext cx="792088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465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5220072" y="605054"/>
            <a:ext cx="309634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Администрация школы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3275856" y="2060848"/>
            <a:ext cx="2592288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Самоанализ педагогической </a:t>
            </a:r>
            <a:r>
              <a:rPr lang="ru-RU" dirty="0" smtClean="0"/>
              <a:t>деятельности учителя</a:t>
            </a:r>
            <a:endParaRPr lang="ru-RU" dirty="0"/>
          </a:p>
        </p:txBody>
      </p:sp>
      <p:sp>
        <p:nvSpPr>
          <p:cNvPr id="7" name="Стрелка вправо 6"/>
          <p:cNvSpPr/>
          <p:nvPr/>
        </p:nvSpPr>
        <p:spPr>
          <a:xfrm rot="7398205">
            <a:off x="5446366" y="1861405"/>
            <a:ext cx="59276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223628" y="4293096"/>
            <a:ext cx="6696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 школы, заместители</a:t>
            </a:r>
            <a:endParaRPr lang="ru-RU" sz="20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 вправо 8">
            <a:hlinkClick r:id="rId2" action="ppaction://hlinksldjump"/>
          </p:cNvPr>
          <p:cNvSpPr/>
          <p:nvPr/>
        </p:nvSpPr>
        <p:spPr>
          <a:xfrm>
            <a:off x="7946613" y="5582234"/>
            <a:ext cx="792088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895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68598" y="4149080"/>
            <a:ext cx="309634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Социум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3275856" y="2060848"/>
            <a:ext cx="2592288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Самоанализ </a:t>
            </a:r>
            <a:r>
              <a:rPr lang="ru-RU" dirty="0" smtClean="0"/>
              <a:t>педагогической деятельности учителя</a:t>
            </a:r>
            <a:endParaRPr lang="ru-RU" dirty="0"/>
          </a:p>
        </p:txBody>
      </p:sp>
      <p:sp>
        <p:nvSpPr>
          <p:cNvPr id="6" name="Стрелка вправо 5"/>
          <p:cNvSpPr/>
          <p:nvPr/>
        </p:nvSpPr>
        <p:spPr>
          <a:xfrm rot="19068610">
            <a:off x="3146818" y="3753036"/>
            <a:ext cx="59276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331640" y="5805264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Представители общественных организаций, прессы, спортивные федерации, профсоюз и т.д.</a:t>
            </a:r>
            <a:endParaRPr lang="ru-RU" sz="20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право 7">
            <a:hlinkClick r:id="rId2" action="ppaction://hlinksldjump"/>
          </p:cNvPr>
          <p:cNvSpPr/>
          <p:nvPr/>
        </p:nvSpPr>
        <p:spPr>
          <a:xfrm>
            <a:off x="7946613" y="5582234"/>
            <a:ext cx="792088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35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275856" y="2060848"/>
            <a:ext cx="2592288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Самоанализ </a:t>
            </a:r>
            <a:r>
              <a:rPr lang="ru-RU" dirty="0" smtClean="0"/>
              <a:t>педагогической деятельности учителя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3072165" y="5104154"/>
            <a:ext cx="309634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Ученическое сообщество</a:t>
            </a:r>
            <a:endParaRPr lang="ru-RU" dirty="0"/>
          </a:p>
        </p:txBody>
      </p:sp>
      <p:sp>
        <p:nvSpPr>
          <p:cNvPr id="7" name="Стрелка вправо 6"/>
          <p:cNvSpPr/>
          <p:nvPr/>
        </p:nvSpPr>
        <p:spPr>
          <a:xfrm rot="16200000">
            <a:off x="4275619" y="4357150"/>
            <a:ext cx="59276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277222" y="1268760"/>
            <a:ext cx="6696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Ученики школы, района, обучающаяся молодежь</a:t>
            </a:r>
            <a:endParaRPr lang="ru-RU" sz="20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7946613" y="5582234"/>
            <a:ext cx="792088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481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275856" y="2060848"/>
            <a:ext cx="2592288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Самоанализ </a:t>
            </a:r>
            <a:r>
              <a:rPr lang="ru-RU" dirty="0" smtClean="0"/>
              <a:t>педагогической деятельности учителя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5724128" y="4072493"/>
            <a:ext cx="309634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Родительское сообщество</a:t>
            </a:r>
            <a:endParaRPr lang="ru-RU" dirty="0"/>
          </a:p>
        </p:txBody>
      </p:sp>
      <p:sp>
        <p:nvSpPr>
          <p:cNvPr id="6" name="Стрелка вправо 5"/>
          <p:cNvSpPr/>
          <p:nvPr/>
        </p:nvSpPr>
        <p:spPr>
          <a:xfrm rot="14201219">
            <a:off x="5369090" y="3820466"/>
            <a:ext cx="59276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115616" y="1019347"/>
            <a:ext cx="6696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учащихся</a:t>
            </a:r>
            <a:endParaRPr lang="ru-RU" sz="20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право 7">
            <a:hlinkClick r:id="rId2" action="ppaction://hlinksldjump"/>
          </p:cNvPr>
          <p:cNvSpPr/>
          <p:nvPr/>
        </p:nvSpPr>
        <p:spPr>
          <a:xfrm>
            <a:off x="7946613" y="5582234"/>
            <a:ext cx="792088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3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1. Компетентность в области личных качеств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2. Компетентность в области постановки целей и задач педагогической деятельности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3. Компетентность в области мотивации учебной деятельности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4. Компетентность в области  информационной основы деятельности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5. Компетентность в области разработки программы деятельности и принятия педагогических решений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6. Компетентность в области организации учебной деятельности</a:t>
            </a: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5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700808"/>
            <a:ext cx="8075240" cy="441960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Оцените по 5 бальной шкале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Учитель умеет устанавливать отношения сотрудничества с обучающими, ведет с ними диалог.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Учитель умеет решать конфликты оптимальным способом.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Учитель умеет насыщать общение с обучающими положительными эмоциями и чувствами.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Учитель умеет выстраивать отношения сотрудничества с коллегами, проявляет себя как член команды при разработке и реализации различных мероприятий, проектов, программ и др.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Учитель умеет создать рабочую атмосферу на уроке, поддержать дисциплину</a:t>
            </a:r>
            <a:endParaRPr lang="ru-RU" sz="24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059832" y="260648"/>
            <a:ext cx="309634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Родительское сообщество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64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772816"/>
            <a:ext cx="7467600" cy="4419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2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Оцените по 5 бальной шкале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обучающиеся безбоязненно обращаются к учителю за помощью, столкнувшись с трудностями в решении того или иного вопроса.</a:t>
            </a:r>
            <a:endParaRPr lang="ru-RU" sz="22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Учитель умеет </a:t>
            </a:r>
            <a:r>
              <a:rPr lang="ru-RU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смотреть на ситуацию с точки зрения других и достигать взаимопонимания.</a:t>
            </a:r>
            <a:endParaRPr lang="ru-RU" sz="22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Учитель умеет </a:t>
            </a:r>
            <a:r>
              <a:rPr lang="ru-RU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поддержать обучающихся на уроке.</a:t>
            </a:r>
            <a:endParaRPr lang="ru-RU" sz="22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Поведение и внешний вид учителя со</a:t>
            </a:r>
            <a:r>
              <a:rPr lang="ru-RU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тветствуют этическим нормам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Высказывания учителя на уроке вам понятны.</a:t>
            </a:r>
            <a:endParaRPr lang="ru-RU" sz="22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203848" y="260648"/>
            <a:ext cx="309634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Ученическое сообщество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618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79712" y="58933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Результат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общественной экспертизы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150469"/>
              </p:ext>
            </p:extLst>
          </p:nvPr>
        </p:nvGraphicFramePr>
        <p:xfrm>
          <a:off x="1043608" y="1397000"/>
          <a:ext cx="7272808" cy="4048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1862"/>
                <a:gridCol w="5010946"/>
              </a:tblGrid>
              <a:tr h="2233503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4,3 – 5,0 баллов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Значение показателя соответствует  уровню квалификации</a:t>
                      </a:r>
                      <a:r>
                        <a:rPr lang="ru-RU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требованиям предъявляемым к высшей квалификационной категории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14721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3,30- 4,29 баллов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Значение показателя соответствует уровню квалификации требованиям</a:t>
                      </a:r>
                      <a:r>
                        <a:rPr lang="ru-RU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предъявляемым к первой квалификационной категории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807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TM01859868[[fn=Термический]]</Template>
  <TotalTime>331</TotalTime>
  <Words>368</Words>
  <Application>Microsoft Office PowerPoint</Application>
  <PresentationFormat>Экран (4:3)</PresentationFormat>
  <Paragraphs>48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Thermal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Антон</dc:creator>
  <cp:lastModifiedBy>Иван</cp:lastModifiedBy>
  <cp:revision>22</cp:revision>
  <dcterms:created xsi:type="dcterms:W3CDTF">2015-03-12T16:12:57Z</dcterms:created>
  <dcterms:modified xsi:type="dcterms:W3CDTF">2015-03-13T04:27:31Z</dcterms:modified>
</cp:coreProperties>
</file>