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63" r:id="rId5"/>
    <p:sldId id="261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434" autoAdjust="0"/>
  </p:normalViewPr>
  <p:slideViewPr>
    <p:cSldViewPr snapToGrid="0">
      <p:cViewPr varScale="1">
        <p:scale>
          <a:sx n="70" d="100"/>
          <a:sy n="70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2/18/2019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3.jpg"/><Relationship Id="rId7" Type="http://schemas.openxmlformats.org/officeDocument/2006/relationships/image" Target="../media/image27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Relationship Id="rId9" Type="http://schemas.openxmlformats.org/officeDocument/2006/relationships/image" Target="../media/image2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image" Target="../media/image36.jpg"/><Relationship Id="rId7" Type="http://schemas.openxmlformats.org/officeDocument/2006/relationships/image" Target="../media/image40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4" Type="http://schemas.openxmlformats.org/officeDocument/2006/relationships/image" Target="../media/image37.jpg"/><Relationship Id="rId9" Type="http://schemas.openxmlformats.org/officeDocument/2006/relationships/image" Target="../media/image42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g"/><Relationship Id="rId3" Type="http://schemas.openxmlformats.org/officeDocument/2006/relationships/image" Target="../media/image44.jpg"/><Relationship Id="rId7" Type="http://schemas.openxmlformats.org/officeDocument/2006/relationships/image" Target="../media/image48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g"/><Relationship Id="rId5" Type="http://schemas.openxmlformats.org/officeDocument/2006/relationships/image" Target="../media/image46.jpg"/><Relationship Id="rId4" Type="http://schemas.openxmlformats.org/officeDocument/2006/relationships/image" Target="../media/image45.jpg"/><Relationship Id="rId9" Type="http://schemas.openxmlformats.org/officeDocument/2006/relationships/image" Target="../media/image5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g"/><Relationship Id="rId4" Type="http://schemas.openxmlformats.org/officeDocument/2006/relationships/image" Target="../media/image5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jpg"/><Relationship Id="rId4" Type="http://schemas.openxmlformats.org/officeDocument/2006/relationships/image" Target="../media/image57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000" dirty="0" smtClean="0">
                <a:solidFill>
                  <a:srgbClr val="FF0000"/>
                </a:solidFill>
              </a:rPr>
              <a:t>Волшебная сила растяжки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Учитель физической культуры </a:t>
            </a:r>
          </a:p>
          <a:p>
            <a:r>
              <a:rPr lang="ru-RU" dirty="0" smtClean="0"/>
              <a:t>МАОУ «Петропавловская СОШ № 1» </a:t>
            </a:r>
          </a:p>
          <a:p>
            <a:r>
              <a:rPr lang="ru-RU" dirty="0" smtClean="0"/>
              <a:t>Борисов Александр Иванович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1940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818866"/>
            <a:ext cx="9601196" cy="50570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	</a:t>
            </a:r>
            <a:r>
              <a:rPr lang="ru-RU" sz="1800" dirty="0" smtClean="0">
                <a:solidFill>
                  <a:schemeClr val="tx1"/>
                </a:solidFill>
              </a:rPr>
              <a:t>Дорогие друзья, начнем с того, что выясним, для чего нам нужна растяжка и что это такое. В </a:t>
            </a:r>
            <a:r>
              <a:rPr lang="ru-RU" sz="1800" dirty="0" err="1" smtClean="0">
                <a:solidFill>
                  <a:schemeClr val="tx1"/>
                </a:solidFill>
              </a:rPr>
              <a:t>википедии</a:t>
            </a:r>
            <a:r>
              <a:rPr lang="ru-RU" sz="1800" dirty="0" smtClean="0">
                <a:solidFill>
                  <a:schemeClr val="tx1"/>
                </a:solidFill>
              </a:rPr>
              <a:t> (свободной энциклопедии интернета) мы находим следующее определение этого термина</a:t>
            </a:r>
            <a:r>
              <a:rPr lang="en-US" sz="1800" dirty="0" smtClean="0">
                <a:solidFill>
                  <a:schemeClr val="tx1"/>
                </a:solidFill>
              </a:rPr>
              <a:t>: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</a:p>
          <a:p>
            <a:pPr marL="0" indent="0">
              <a:buNone/>
            </a:pPr>
            <a:r>
              <a:rPr lang="ru-RU" sz="1800" b="1" dirty="0">
                <a:solidFill>
                  <a:schemeClr val="tx1"/>
                </a:solidFill>
              </a:rPr>
              <a:t>	</a:t>
            </a:r>
            <a:r>
              <a:rPr lang="ru-RU" sz="1800" b="1" dirty="0" err="1" smtClean="0">
                <a:solidFill>
                  <a:schemeClr val="tx1"/>
                </a:solidFill>
              </a:rPr>
              <a:t>Растя́жка</a:t>
            </a:r>
            <a:r>
              <a:rPr lang="ru-RU" sz="1800" dirty="0" smtClean="0">
                <a:solidFill>
                  <a:schemeClr val="tx1"/>
                </a:solidFill>
              </a:rPr>
              <a:t> - </a:t>
            </a:r>
            <a:r>
              <a:rPr lang="ru-RU" sz="1800" dirty="0">
                <a:solidFill>
                  <a:schemeClr val="tx1"/>
                </a:solidFill>
              </a:rPr>
              <a:t>многозначный термин: </a:t>
            </a: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FF0000"/>
                </a:solidFill>
              </a:rPr>
              <a:t>	Растяжка</a:t>
            </a:r>
            <a:r>
              <a:rPr lang="ru-RU" sz="1800" dirty="0">
                <a:solidFill>
                  <a:srgbClr val="FF0000"/>
                </a:solidFill>
              </a:rPr>
              <a:t> </a:t>
            </a:r>
            <a:r>
              <a:rPr lang="ru-RU" sz="1800" dirty="0" smtClean="0">
                <a:solidFill>
                  <a:schemeClr val="tx1"/>
                </a:solidFill>
              </a:rPr>
              <a:t>-</a:t>
            </a:r>
            <a:r>
              <a:rPr lang="ru-RU" sz="1800" dirty="0" smtClean="0"/>
              <a:t> </a:t>
            </a:r>
            <a:r>
              <a:rPr lang="ru-RU" sz="1800" dirty="0">
                <a:solidFill>
                  <a:schemeClr val="tx1"/>
                </a:solidFill>
              </a:rPr>
              <a:t>шнур, используемый для организации мины-ловушки. Иногда так называют саму мину. Также вместо шнура может использоваться лазерный луч, при пересечении которого происходит взрыв.</a:t>
            </a: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FF0000"/>
                </a:solidFill>
              </a:rPr>
              <a:t>	Растяжка</a:t>
            </a:r>
            <a:r>
              <a:rPr lang="ru-RU" sz="1800" dirty="0"/>
              <a:t> </a:t>
            </a:r>
            <a:r>
              <a:rPr lang="ru-RU" sz="1800" dirty="0" smtClean="0">
                <a:solidFill>
                  <a:schemeClr val="tx1"/>
                </a:solidFill>
              </a:rPr>
              <a:t>- род </a:t>
            </a:r>
            <a:r>
              <a:rPr lang="ru-RU" sz="1800" dirty="0">
                <a:solidFill>
                  <a:schemeClr val="tx1"/>
                </a:solidFill>
              </a:rPr>
              <a:t>физических упражнений, направленных на увеличение гибкости человеческого тела.</a:t>
            </a: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FF0000"/>
                </a:solidFill>
              </a:rPr>
              <a:t>	Растяжки</a:t>
            </a:r>
            <a:r>
              <a:rPr lang="ru-RU" sz="1800" dirty="0"/>
              <a:t> </a:t>
            </a:r>
            <a:r>
              <a:rPr lang="ru-RU" sz="1800" dirty="0" smtClean="0">
                <a:solidFill>
                  <a:schemeClr val="tx1"/>
                </a:solidFill>
              </a:rPr>
              <a:t>- </a:t>
            </a:r>
            <a:r>
              <a:rPr lang="ru-RU" sz="1800" dirty="0">
                <a:solidFill>
                  <a:schemeClr val="tx1"/>
                </a:solidFill>
              </a:rPr>
              <a:t>разговорное название стрий, микроскопических разрывов дермы.</a:t>
            </a: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FF0000"/>
                </a:solidFill>
              </a:rPr>
              <a:t>	Растяжка</a:t>
            </a:r>
            <a:r>
              <a:rPr lang="ru-RU" sz="1800" dirty="0" smtClean="0"/>
              <a:t> </a:t>
            </a:r>
            <a:r>
              <a:rPr lang="ru-RU" sz="1800" dirty="0">
                <a:solidFill>
                  <a:schemeClr val="tx1"/>
                </a:solidFill>
              </a:rPr>
              <a:t>(грузы) </a:t>
            </a:r>
            <a:r>
              <a:rPr lang="ru-RU" sz="1800" dirty="0" smtClean="0">
                <a:solidFill>
                  <a:schemeClr val="tx1"/>
                </a:solidFill>
              </a:rPr>
              <a:t>- </a:t>
            </a:r>
            <a:r>
              <a:rPr lang="ru-RU" sz="1800" dirty="0">
                <a:solidFill>
                  <a:schemeClr val="tx1"/>
                </a:solidFill>
              </a:rPr>
              <a:t>средство крепления, закрепляемое одним концом за </a:t>
            </a:r>
            <a:r>
              <a:rPr lang="ru-RU" sz="1800" dirty="0" err="1">
                <a:solidFill>
                  <a:schemeClr val="tx1"/>
                </a:solidFill>
              </a:rPr>
              <a:t>увязочное</a:t>
            </a:r>
            <a:r>
              <a:rPr lang="ru-RU" sz="1800" dirty="0">
                <a:solidFill>
                  <a:schemeClr val="tx1"/>
                </a:solidFill>
              </a:rPr>
              <a:t> устройство на грузе, другим </a:t>
            </a:r>
            <a:r>
              <a:rPr lang="ru-RU" sz="1800" dirty="0" smtClean="0">
                <a:solidFill>
                  <a:schemeClr val="tx1"/>
                </a:solidFill>
              </a:rPr>
              <a:t>- </a:t>
            </a:r>
            <a:r>
              <a:rPr lang="ru-RU" sz="1800" dirty="0">
                <a:solidFill>
                  <a:schemeClr val="tx1"/>
                </a:solidFill>
              </a:rPr>
              <a:t>за специально предназначенное для этого </a:t>
            </a:r>
            <a:r>
              <a:rPr lang="ru-RU" sz="1800" dirty="0" err="1">
                <a:solidFill>
                  <a:schemeClr val="tx1"/>
                </a:solidFill>
              </a:rPr>
              <a:t>увязочное</a:t>
            </a:r>
            <a:r>
              <a:rPr lang="ru-RU" sz="1800" dirty="0">
                <a:solidFill>
                  <a:schemeClr val="tx1"/>
                </a:solidFill>
              </a:rPr>
              <a:t> устройство на кузове вагона.</a:t>
            </a: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FF0000"/>
                </a:solidFill>
              </a:rPr>
              <a:t>	Растяжка</a:t>
            </a:r>
            <a:r>
              <a:rPr lang="ru-RU" sz="1800" dirty="0" smtClean="0"/>
              <a:t> </a:t>
            </a:r>
            <a:r>
              <a:rPr lang="ru-RU" sz="1800" dirty="0">
                <a:solidFill>
                  <a:schemeClr val="tx1"/>
                </a:solidFill>
              </a:rPr>
              <a:t>(строительство) </a:t>
            </a:r>
            <a:r>
              <a:rPr lang="ru-RU" sz="1800" dirty="0" smtClean="0">
                <a:solidFill>
                  <a:schemeClr val="tx1"/>
                </a:solidFill>
              </a:rPr>
              <a:t>- </a:t>
            </a:r>
            <a:r>
              <a:rPr lang="ru-RU" sz="1800" dirty="0">
                <a:solidFill>
                  <a:schemeClr val="tx1"/>
                </a:solidFill>
              </a:rPr>
              <a:t>гибкое монтажное приспособление, работающее на растяжение. Не следует путать с оттяжкой.</a:t>
            </a: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816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10184" y="859810"/>
            <a:ext cx="9600060" cy="5145206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r>
              <a:rPr lang="ru-RU" sz="7200" dirty="0" smtClean="0">
                <a:solidFill>
                  <a:schemeClr val="tx1"/>
                </a:solidFill>
              </a:rPr>
              <a:t>Как вы понимаете нам подходит второе определение, которое связано с функциональным состоянием организма в плане выполнения движений с максимальной амплитудой. Растяжка на уроках и самостоятельных занятиях физической культурой – это упражнения направленные как раз на увеличение этой амплитуды. Мы давно привыкли в обиходе называть все это термином «гибкость».</a:t>
            </a:r>
          </a:p>
          <a:p>
            <a:pPr marL="0" indent="0" algn="just">
              <a:buNone/>
            </a:pPr>
            <a:r>
              <a:rPr lang="ru-RU" sz="7200" dirty="0">
                <a:solidFill>
                  <a:schemeClr val="tx1"/>
                </a:solidFill>
              </a:rPr>
              <a:t>	</a:t>
            </a:r>
            <a:r>
              <a:rPr lang="ru-RU" sz="7200" dirty="0" smtClean="0">
                <a:solidFill>
                  <a:schemeClr val="tx1"/>
                </a:solidFill>
              </a:rPr>
              <a:t>Итак, начнем с того, что на уроке физической культуры или на самостоятельном занятии, будь то утренняя гимнастика, пробежка или другая форма физической активности мы начинаем с разминки. Необходимо подготовить мышцы и связки, «разогреть» их для предстоящей работы. Для удобства выполнения и запоминания расположу эти упражнения по порядку, как принято у учителей физической культуры. </a:t>
            </a:r>
          </a:p>
          <a:p>
            <a:pPr marL="0" indent="0" algn="just">
              <a:buNone/>
            </a:pPr>
            <a:r>
              <a:rPr lang="ru-RU" sz="7200" dirty="0">
                <a:solidFill>
                  <a:schemeClr val="tx1"/>
                </a:solidFill>
              </a:rPr>
              <a:t>	</a:t>
            </a:r>
            <a:r>
              <a:rPr lang="ru-RU" sz="7200" dirty="0" smtClean="0">
                <a:solidFill>
                  <a:schemeClr val="tx1"/>
                </a:solidFill>
              </a:rPr>
              <a:t>- Ходьба на носочках с выпрямленными вверх руками. Обращаем внимание на ладони которые направлены друг на друга и положение корпуса тела, которое должно быть максимально выпрямлено. Вы должны тянуться вверх. Обычно детям я говорю «Растем вверх!» К концу упражнения я сообщаю им радостную новость о том, что они выросли на 1 см. </a:t>
            </a:r>
          </a:p>
          <a:p>
            <a:pPr marL="0" indent="0" algn="just">
              <a:buNone/>
            </a:pPr>
            <a:r>
              <a:rPr lang="ru-RU" sz="7200" dirty="0" smtClean="0">
                <a:solidFill>
                  <a:schemeClr val="tx1"/>
                </a:solidFill>
              </a:rPr>
              <a:t>	- Ходьба на пятках, с положением рук разведенными в стороны, ладони смотрят вниз. Сохраняем максимально выпрямленное положение туловища!</a:t>
            </a:r>
          </a:p>
          <a:p>
            <a:pPr marL="0" indent="0" algn="just">
              <a:buNone/>
            </a:pPr>
            <a:r>
              <a:rPr lang="ru-RU" sz="7200" dirty="0">
                <a:solidFill>
                  <a:schemeClr val="tx1"/>
                </a:solidFill>
              </a:rPr>
              <a:t>	</a:t>
            </a:r>
            <a:r>
              <a:rPr lang="ru-RU" sz="7200" dirty="0" smtClean="0">
                <a:solidFill>
                  <a:schemeClr val="tx1"/>
                </a:solidFill>
              </a:rPr>
              <a:t>- Ходьба на внешней стороне стоп с положением руки на поясе. Положение туловища максимально выпрямлено.</a:t>
            </a:r>
          </a:p>
          <a:p>
            <a:pPr marL="0" indent="0" algn="just">
              <a:buNone/>
            </a:pPr>
            <a:r>
              <a:rPr lang="ru-RU" sz="7200" dirty="0">
                <a:solidFill>
                  <a:schemeClr val="tx1"/>
                </a:solidFill>
              </a:rPr>
              <a:t>	</a:t>
            </a:r>
            <a:r>
              <a:rPr lang="ru-RU" sz="7200" dirty="0" smtClean="0">
                <a:solidFill>
                  <a:schemeClr val="tx1"/>
                </a:solidFill>
              </a:rPr>
              <a:t>- Ходьба на внутренней стороне стоп. Руки в замке за головой</a:t>
            </a:r>
            <a:r>
              <a:rPr lang="ru-RU" sz="7200" dirty="0" smtClean="0">
                <a:solidFill>
                  <a:schemeClr val="tx1"/>
                </a:solidFill>
              </a:rPr>
              <a:t>.</a:t>
            </a:r>
            <a:endParaRPr lang="ru-RU" sz="7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467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818866"/>
            <a:ext cx="9601196" cy="5057002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r>
              <a:rPr lang="ru-RU" sz="1900" dirty="0">
                <a:solidFill>
                  <a:schemeClr val="tx1"/>
                </a:solidFill>
              </a:rPr>
              <a:t>- Повторяем эти упражнения в движении спиной вперед. </a:t>
            </a:r>
          </a:p>
          <a:p>
            <a:pPr marL="0" indent="0" algn="just">
              <a:buNone/>
            </a:pPr>
            <a:r>
              <a:rPr lang="ru-RU" sz="1900" b="1" dirty="0">
                <a:solidFill>
                  <a:schemeClr val="tx1"/>
                </a:solidFill>
              </a:rPr>
              <a:t>	</a:t>
            </a:r>
            <a:r>
              <a:rPr lang="ru-RU" sz="1900" dirty="0">
                <a:solidFill>
                  <a:schemeClr val="tx1"/>
                </a:solidFill>
              </a:rPr>
              <a:t>- Ходьба обычным шагом, положение рук в обратном замке за спиной. Максимально поднимаем прямые руки на каждый шаг под счет. </a:t>
            </a:r>
          </a:p>
          <a:p>
            <a:pPr marL="0" indent="0" algn="just">
              <a:buNone/>
            </a:pPr>
            <a:r>
              <a:rPr lang="ru-RU" sz="1900" dirty="0">
                <a:solidFill>
                  <a:schemeClr val="tx1"/>
                </a:solidFill>
              </a:rPr>
              <a:t>	- В движении правую руку завести за спину сверху, вторую снизу. Произвести захват пальцами. По счету. Поменять положение рук. Правая снизу, левая сверху. </a:t>
            </a:r>
          </a:p>
          <a:p>
            <a:pPr marL="0" indent="0" algn="just">
              <a:buNone/>
            </a:pPr>
            <a:endParaRPr lang="ru-RU" sz="1900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ru-RU" sz="1900" dirty="0" smtClean="0"/>
              <a:t>	</a:t>
            </a:r>
            <a:r>
              <a:rPr lang="ru-RU" sz="1900" dirty="0" smtClean="0">
                <a:solidFill>
                  <a:schemeClr val="tx1"/>
                </a:solidFill>
              </a:rPr>
              <a:t>Далее следует небольшая динамическая часть разминки легким бегом. Это бег с высоким подниманием бедра, с захлестыванием голени, приставными шагами правым и левым боком, </a:t>
            </a:r>
            <a:r>
              <a:rPr lang="ru-RU" sz="1900" dirty="0" err="1" smtClean="0">
                <a:solidFill>
                  <a:schemeClr val="tx1"/>
                </a:solidFill>
              </a:rPr>
              <a:t>скрестным</a:t>
            </a:r>
            <a:r>
              <a:rPr lang="ru-RU" sz="1900" dirty="0" smtClean="0">
                <a:solidFill>
                  <a:schemeClr val="tx1"/>
                </a:solidFill>
              </a:rPr>
              <a:t> шагом правым и левым боком, бег спиной вперед. Величина объема нагрузки должна быть подобрана от функционального состояния класса или индивидуально. Набор элементов данного этапа можно подбирать в зависимости от уровня подготовки класса и индивидуально и изменять по вашему усмотрению.</a:t>
            </a:r>
          </a:p>
          <a:p>
            <a:pPr marL="0" indent="0" algn="just">
              <a:buNone/>
            </a:pPr>
            <a:r>
              <a:rPr lang="ru-RU" sz="1900" dirty="0">
                <a:solidFill>
                  <a:schemeClr val="tx1"/>
                </a:solidFill>
              </a:rPr>
              <a:t>	</a:t>
            </a:r>
            <a:r>
              <a:rPr lang="ru-RU" sz="1900" dirty="0" smtClean="0">
                <a:solidFill>
                  <a:schemeClr val="tx1"/>
                </a:solidFill>
              </a:rPr>
              <a:t>В следующий этап разминки включаем упражнения общеразвивающей направленности.  Это круговые движения головой, рывки и махи руками, наклоны туловища в стороны или круговые движения, наклоны вперед. Как вы поняли, направлены эти упражнения на подготовку основных групп мышц.</a:t>
            </a:r>
          </a:p>
          <a:p>
            <a:pPr marL="0" indent="0" algn="just">
              <a:buNone/>
            </a:pPr>
            <a:endParaRPr lang="ru-RU" sz="2300" dirty="0"/>
          </a:p>
        </p:txBody>
      </p:sp>
    </p:spTree>
    <p:extLst>
      <p:ext uri="{BB962C8B-B14F-4D97-AF65-F5344CB8AC3E}">
        <p14:creationId xmlns:p14="http://schemas.microsoft.com/office/powerpoint/2010/main" val="128229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818866"/>
            <a:ext cx="9601196" cy="5057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r>
              <a:rPr lang="ru-RU" sz="1800" dirty="0" smtClean="0">
                <a:solidFill>
                  <a:schemeClr val="tx1"/>
                </a:solidFill>
              </a:rPr>
              <a:t>На </a:t>
            </a:r>
            <a:r>
              <a:rPr lang="ru-RU" sz="1800" dirty="0" smtClean="0">
                <a:solidFill>
                  <a:schemeClr val="tx1"/>
                </a:solidFill>
              </a:rPr>
              <a:t>следующем этапе мы используем гимнастические коврики или маты.</a:t>
            </a:r>
          </a:p>
          <a:p>
            <a:pPr marL="0" indent="0" algn="ctr">
              <a:buNone/>
            </a:pPr>
            <a:r>
              <a:rPr lang="ru-RU" sz="1800" dirty="0" smtClean="0">
                <a:solidFill>
                  <a:schemeClr val="tx1"/>
                </a:solidFill>
              </a:rPr>
              <a:t>Далее я приведу примеры в виде фотографий с комментариями.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49421" y="2483893"/>
            <a:ext cx="66464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Вариации упражнения с подниманием нов в упоре сидя. По очереди правую и левую ногу поднимаем под счет. Можно выполнить упражнение ножницы или велосипед. От урока к уроку варианты упражнений меняем. Для облегчения упражнений возможна постановка рук в упор на локти.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216" y="1722850"/>
            <a:ext cx="3576289" cy="268221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1" y="4034050"/>
            <a:ext cx="2950446" cy="221283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790" y="4034050"/>
            <a:ext cx="2950447" cy="221283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8105" y="4034049"/>
            <a:ext cx="2950446" cy="2212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51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818866"/>
            <a:ext cx="9601196" cy="5057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endParaRPr lang="ru-RU" sz="1800" dirty="0"/>
          </a:p>
        </p:txBody>
      </p:sp>
      <p:sp>
        <p:nvSpPr>
          <p:cNvPr id="5" name="TextBox 4"/>
          <p:cNvSpPr txBox="1"/>
          <p:nvPr/>
        </p:nvSpPr>
        <p:spPr>
          <a:xfrm>
            <a:off x="5661858" y="1028721"/>
            <a:ext cx="532262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Наклоны вперед в положении сидя с ногами максимально раздвинутыми в стороны. По счету можно выполнять наклоны к правой, левой </a:t>
            </a:r>
            <a:r>
              <a:rPr lang="ru-RU" dirty="0" smtClean="0"/>
              <a:t>ноге и </a:t>
            </a:r>
            <a:r>
              <a:rPr lang="ru-RU" dirty="0" smtClean="0"/>
              <a:t>вперед. Вариантов выполнения этого упражнения очень много. 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19" y="614148"/>
            <a:ext cx="4521959" cy="339146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513" y="3105373"/>
            <a:ext cx="3976048" cy="29820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2607231"/>
            <a:ext cx="4631140" cy="3473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2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818866"/>
            <a:ext cx="9601196" cy="5057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endParaRPr lang="ru-RU" sz="1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00" y="668738"/>
            <a:ext cx="2404835" cy="42581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286" y="1917510"/>
            <a:ext cx="2404834" cy="42581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170" y="1917511"/>
            <a:ext cx="2404834" cy="425810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5054" y="1917511"/>
            <a:ext cx="2404834" cy="425810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868000" y="1183522"/>
            <a:ext cx="7028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Наклон вперед, ноги врозь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597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818866"/>
            <a:ext cx="9601196" cy="5057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endParaRPr lang="ru-RU" sz="18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701" y="614149"/>
            <a:ext cx="2084960" cy="369171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240" y="2143205"/>
            <a:ext cx="2223701" cy="39373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519" y="2143205"/>
            <a:ext cx="2223701" cy="393737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895" y="2143207"/>
            <a:ext cx="2223701" cy="393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485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818866"/>
            <a:ext cx="9601196" cy="5057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endParaRPr lang="ru-RU" sz="1800" dirty="0"/>
          </a:p>
        </p:txBody>
      </p:sp>
      <p:sp>
        <p:nvSpPr>
          <p:cNvPr id="15" name="TextBox 14"/>
          <p:cNvSpPr txBox="1"/>
          <p:nvPr/>
        </p:nvSpPr>
        <p:spPr>
          <a:xfrm>
            <a:off x="4370959" y="4737453"/>
            <a:ext cx="31967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Наклон вперед в различных вариантах исполнения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537" y="710597"/>
            <a:ext cx="2369400" cy="41953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478" y="3136994"/>
            <a:ext cx="1676447" cy="296838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352" y="710597"/>
            <a:ext cx="1714470" cy="303571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915" y="710597"/>
            <a:ext cx="1996322" cy="353477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4330" y="710597"/>
            <a:ext cx="1475527" cy="261263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423" y="3038711"/>
            <a:ext cx="1663479" cy="294542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2550" y="710597"/>
            <a:ext cx="1696233" cy="300342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1883" y="2930985"/>
            <a:ext cx="1724319" cy="3053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319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818866"/>
            <a:ext cx="9601196" cy="5057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endParaRPr lang="ru-RU" sz="1800" dirty="0"/>
          </a:p>
        </p:txBody>
      </p:sp>
      <p:sp>
        <p:nvSpPr>
          <p:cNvPr id="15" name="TextBox 14"/>
          <p:cNvSpPr txBox="1"/>
          <p:nvPr/>
        </p:nvSpPr>
        <p:spPr>
          <a:xfrm>
            <a:off x="4497629" y="5150197"/>
            <a:ext cx="3196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А это «бабочка»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72" y="943944"/>
            <a:ext cx="2842111" cy="50323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738" y="645440"/>
            <a:ext cx="2277305" cy="40322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733" y="631461"/>
            <a:ext cx="2285200" cy="404627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4671" y="631461"/>
            <a:ext cx="2011030" cy="356081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0002" y="1733266"/>
            <a:ext cx="2064236" cy="365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74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818866"/>
            <a:ext cx="9601196" cy="5057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endParaRPr lang="ru-RU" sz="1800" dirty="0"/>
          </a:p>
        </p:txBody>
      </p:sp>
      <p:sp>
        <p:nvSpPr>
          <p:cNvPr id="15" name="TextBox 14"/>
          <p:cNvSpPr txBox="1"/>
          <p:nvPr/>
        </p:nvSpPr>
        <p:spPr>
          <a:xfrm>
            <a:off x="3594180" y="4414505"/>
            <a:ext cx="31967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А это мы так шалим понемножку! «Поза лотоса». Пока не у всех получается.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713" y="668739"/>
            <a:ext cx="2574406" cy="455835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395" y="668739"/>
            <a:ext cx="1684155" cy="29820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602" y="668740"/>
            <a:ext cx="1684155" cy="298203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4033" y="668739"/>
            <a:ext cx="1684155" cy="298203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7239" y="668739"/>
            <a:ext cx="1684155" cy="298203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5757" y="3726346"/>
            <a:ext cx="1298765" cy="229964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7567" y="3726346"/>
            <a:ext cx="1298765" cy="229964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9377" y="3726346"/>
            <a:ext cx="1731196" cy="2299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7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818866"/>
            <a:ext cx="9601196" cy="5057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endParaRPr lang="ru-RU" sz="1800" dirty="0"/>
          </a:p>
        </p:txBody>
      </p:sp>
      <p:sp>
        <p:nvSpPr>
          <p:cNvPr id="15" name="TextBox 14"/>
          <p:cNvSpPr txBox="1"/>
          <p:nvPr/>
        </p:nvSpPr>
        <p:spPr>
          <a:xfrm>
            <a:off x="8634459" y="4402911"/>
            <a:ext cx="28949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Как же без мостика-то! Делаем!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83" y="627797"/>
            <a:ext cx="2234629" cy="29683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298" y="627797"/>
            <a:ext cx="2217442" cy="29455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527" y="627797"/>
            <a:ext cx="2217442" cy="294555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756" y="627797"/>
            <a:ext cx="2217441" cy="294555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83" y="3661265"/>
            <a:ext cx="1918508" cy="254846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299" y="3888753"/>
            <a:ext cx="1747253" cy="232097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3022" y="3661265"/>
            <a:ext cx="2520031" cy="189710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931" y="3650249"/>
            <a:ext cx="1841650" cy="2446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818866"/>
            <a:ext cx="9601196" cy="5057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endParaRPr lang="ru-RU" sz="1800" dirty="0"/>
          </a:p>
        </p:txBody>
      </p:sp>
      <p:sp>
        <p:nvSpPr>
          <p:cNvPr id="15" name="TextBox 14"/>
          <p:cNvSpPr txBox="1"/>
          <p:nvPr/>
        </p:nvSpPr>
        <p:spPr>
          <a:xfrm>
            <a:off x="7321692" y="4993719"/>
            <a:ext cx="2894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Усложнения к мостику!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432" y="614149"/>
            <a:ext cx="2686692" cy="356889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028" y="2811445"/>
            <a:ext cx="2461038" cy="326914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5915" y="600507"/>
            <a:ext cx="2686693" cy="356889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5144" y="614149"/>
            <a:ext cx="2184422" cy="2901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24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818866"/>
            <a:ext cx="9601196" cy="5057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endParaRPr lang="ru-RU" sz="1800" dirty="0"/>
          </a:p>
        </p:txBody>
      </p:sp>
      <p:sp>
        <p:nvSpPr>
          <p:cNvPr id="15" name="TextBox 14"/>
          <p:cNvSpPr txBox="1"/>
          <p:nvPr/>
        </p:nvSpPr>
        <p:spPr>
          <a:xfrm>
            <a:off x="6199831" y="3760575"/>
            <a:ext cx="28949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У девочек растяжка приличная! Но думаю, что нет предела совершенству. Исправить некоторые погрешности это дело времени и настойчивости!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05" y="614150"/>
            <a:ext cx="3437985" cy="25881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05" y="3489417"/>
            <a:ext cx="3441998" cy="25911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644" y="625901"/>
            <a:ext cx="3422375" cy="257639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573" y="666762"/>
            <a:ext cx="3368097" cy="2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86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818866"/>
            <a:ext cx="9601196" cy="50570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endParaRPr lang="ru-RU" sz="1800" dirty="0"/>
          </a:p>
        </p:txBody>
      </p:sp>
      <p:sp>
        <p:nvSpPr>
          <p:cNvPr id="15" name="TextBox 14"/>
          <p:cNvSpPr txBox="1"/>
          <p:nvPr/>
        </p:nvSpPr>
        <p:spPr>
          <a:xfrm>
            <a:off x="1295402" y="1146764"/>
            <a:ext cx="960119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Вот так мы растягиваемся на разминке в начале урока! Спасибо 4 «В» классу за силу воли, терпение и настойчивость! Я в восторге от них! На уроке они просто МОЛОДЦЫ! Спасибо классному руководителю, </a:t>
            </a:r>
            <a:r>
              <a:rPr lang="ru-RU" sz="2800" dirty="0" err="1" smtClean="0"/>
              <a:t>Оюне</a:t>
            </a:r>
            <a:r>
              <a:rPr lang="ru-RU" sz="2800" dirty="0" smtClean="0"/>
              <a:t> </a:t>
            </a:r>
            <a:r>
              <a:rPr lang="ru-RU" sz="2800" dirty="0" err="1" smtClean="0"/>
              <a:t>Суруновне</a:t>
            </a:r>
            <a:r>
              <a:rPr lang="ru-RU" sz="2800" dirty="0" smtClean="0"/>
              <a:t> Бадмаевой за то, что она смогла убедить ребят в необходимости сознательной дисциплины на уроках. </a:t>
            </a:r>
            <a:r>
              <a:rPr lang="ru-RU" sz="2800" smtClean="0"/>
              <a:t>Работая в этом классе, </a:t>
            </a:r>
            <a:r>
              <a:rPr lang="ru-RU" sz="2800" dirty="0" smtClean="0"/>
              <a:t>я свободно могу реализовать свои задумки. Каждый понимает меня с полуслова и, представьте себе, я говорю на уроке шёпотом! Спасибо родителям, что они занимаются со своими детьми дома! Всем здоровья, побед в спорте и хорошей растяжки! Без нее никуда!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6424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186</TotalTime>
  <Words>270</Words>
  <Application>Microsoft Office PowerPoint</Application>
  <PresentationFormat>Широкоэкранный</PresentationFormat>
  <Paragraphs>45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Arial</vt:lpstr>
      <vt:lpstr>Garamond</vt:lpstr>
      <vt:lpstr>Натуральные материалы</vt:lpstr>
      <vt:lpstr>Волшебная сила растяжки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Волшебная сила растяжки</dc:title>
  <dc:creator>Александр</dc:creator>
  <cp:lastModifiedBy>Александр</cp:lastModifiedBy>
  <cp:revision>26</cp:revision>
  <dcterms:created xsi:type="dcterms:W3CDTF">2019-02-18T06:26:54Z</dcterms:created>
  <dcterms:modified xsi:type="dcterms:W3CDTF">2019-02-18T14:10:26Z</dcterms:modified>
</cp:coreProperties>
</file>